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notesMasterIdLst>
    <p:notesMasterId r:id="rId16"/>
  </p:notesMasterIdLst>
  <p:sldSz cx="14630400" cy="8229600"/>
  <p:notesSz cx="8229600" cy="14630400"/>
  <p:embeddedFontLst>
    <p:embeddedFont>
      <p:font typeface="Roboto Medium"/>
      <p:regular r:id="rId21"/>
    </p:embeddedFont>
    <p:embeddedFont>
      <p:font typeface="Roboto Medium"/>
      <p:regular r:id="rId22"/>
    </p:embeddedFont>
    <p:embeddedFont>
      <p:font typeface="Roboto Medium"/>
      <p:regular r:id="rId23"/>
    </p:embeddedFont>
    <p:embeddedFont>
      <p:font typeface="Roboto Medium"/>
      <p:regular r:id="rId24"/>
    </p:embeddedFont>
    <p:embeddedFont>
      <p:font typeface="Roboto"/>
      <p:regular r:id="rId25"/>
    </p:embeddedFont>
    <p:embeddedFont>
      <p:font typeface="Roboto"/>
      <p:regular r:id="rId26"/>
    </p:embeddedFont>
    <p:embeddedFont>
      <p:font typeface="Roboto"/>
      <p:regular r:id="rId27"/>
    </p:embeddedFont>
    <p:embeddedFont>
      <p:font typeface="Roboto"/>
      <p:regular r:id="rId28"/>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20" Type="http://schemas.openxmlformats.org/officeDocument/2006/relationships/tableStyles" Target="tableStyles.xml"/><Relationship Id="rId21" Type="http://schemas.openxmlformats.org/officeDocument/2006/relationships/font" Target="fonts/font1.fntdata"/><Relationship Id="rId22" Type="http://schemas.openxmlformats.org/officeDocument/2006/relationships/font" Target="fonts/font2.fntdata"/><Relationship Id="rId23" Type="http://schemas.openxmlformats.org/officeDocument/2006/relationships/font" Target="fonts/font3.fntdata"/><Relationship Id="rId24" Type="http://schemas.openxmlformats.org/officeDocument/2006/relationships/font" Target="fonts/font4.fntdata"/><Relationship Id="rId25" Type="http://schemas.openxmlformats.org/officeDocument/2006/relationships/font" Target="fonts/font5.fntdata"/><Relationship Id="rId26" Type="http://schemas.openxmlformats.org/officeDocument/2006/relationships/font" Target="fonts/font6.fntdata"/><Relationship Id="rId27" Type="http://schemas.openxmlformats.org/officeDocument/2006/relationships/font" Target="fonts/font7.fntdata"/><Relationship Id="rId28"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1012-1.png>
</file>

<file path=ppt/media/image-1012-2.png>
</file>

<file path=ppt/media/image-1013-1.png>
</file>

<file path=ppt/media/image-1013-2.png>
</file>

<file path=ppt/media/image-1014-1.png>
</file>

<file path=ppt/media/image-1014-2.png>
</file>

<file path=ppt/media/image-1015-1.png>
</file>

<file path=ppt/media/image-1015-2.png>
</file>

<file path=ppt/media/image-11-1.png>
</file>

<file path=ppt/media/image-2-1.png>
</file>

<file path=ppt/media/image-2-2.png>
</file>

<file path=ppt/media/image-2-3.png>
</file>

<file path=ppt/media/image-4-1.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2-1.png"/><Relationship Id="rId2" Type="http://schemas.openxmlformats.org/officeDocument/2006/relationships/image" Target="../media/image-1012-2.png"/><Relationship Id="rId4"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3-1.png"/><Relationship Id="rId2" Type="http://schemas.openxmlformats.org/officeDocument/2006/relationships/image" Target="../media/image-1013-2.png"/><Relationship Id="rId4"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4-1.png"/><Relationship Id="rId2" Type="http://schemas.openxmlformats.org/officeDocument/2006/relationships/image" Target="../media/image-1014-2.png"/><Relationship Id="rId4"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5-1.png"/><Relationship Id="rId2" Type="http://schemas.openxmlformats.org/officeDocument/2006/relationships/image" Target="../media/image-1015-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hyperlink" Target="https://zindi.africa/competitions/fraud-detection-in-electricity-and-gas-consumption-challenge" TargetMode="External"/><Relationship Id="rId2" Type="http://schemas.openxmlformats.org/officeDocument/2006/relationships/image" Target="../media/image-11-1.png"/><Relationship Id="rId3" Type="http://schemas.openxmlformats.org/officeDocument/2006/relationships/slideLayout" Target="../slideLayouts/slideLayout12.xm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hyperlink" Target="https://zindi.africa/" TargetMode="External"/><Relationship Id="rId2" Type="http://schemas.openxmlformats.org/officeDocument/2006/relationships/slideLayout" Target="../slideLayouts/slideLayout14.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hyperlink" Target="https://github.com/DeNoella/zindi-utility-fraud-detection" TargetMode="External"/><Relationship Id="rId2" Type="http://schemas.openxmlformats.org/officeDocument/2006/relationships/hyperlink" Target="https://zindi.africa/competitions/fraud-detection-in-electricity-and-gas-consumption-challenge" TargetMode="External"/><Relationship Id="rId3" Type="http://schemas.openxmlformats.org/officeDocument/2006/relationships/slideLayout" Target="../slideLayouts/slideLayout15.xml"/><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slideLayout" Target="../slideLayouts/slideLayout3.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hyperlink" Target="https://zindi.africa/competitions/fraud-detection-in-electricity-and-gas-consumption-challenge&#65532;Number" TargetMode="External"/><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700099"/>
            <a:ext cx="7556421" cy="2126337"/>
          </a:xfrm>
          <a:prstGeom prst="rect">
            <a:avLst/>
          </a:prstGeom>
          <a:noFill/>
          <a:ln/>
        </p:spPr>
        <p:txBody>
          <a:bodyPr wrap="square" lIns="0" tIns="0" rIns="0" bIns="0" rtlCol="0" anchor="t"/>
          <a:lstStyle/>
          <a:p>
            <a:pPr algn="l" indent="0" marL="0">
              <a:lnSpc>
                <a:spcPts val="5550"/>
              </a:lnSpc>
              <a:buNone/>
            </a:pPr>
            <a:r>
              <a:rPr lang="en-US" sz="4450" b="1" dirty="0">
                <a:solidFill>
                  <a:srgbClr val="FFFFFF"/>
                </a:solidFill>
                <a:latin typeface="Roboto Medium" pitchFamily="34" charset="0"/>
                <a:ea typeface="Roboto Medium" pitchFamily="34" charset="-122"/>
                <a:cs typeface="Roboto Medium" pitchFamily="34" charset="-120"/>
              </a:rPr>
              <a:t>Power BI Fraud Detection Project – Presentation Outline</a:t>
            </a:r>
            <a:endParaRPr lang="en-US" sz="4450" dirty="0"/>
          </a:p>
        </p:txBody>
      </p:sp>
      <p:sp>
        <p:nvSpPr>
          <p:cNvPr id="4" name="Text 1"/>
          <p:cNvSpPr/>
          <p:nvPr/>
        </p:nvSpPr>
        <p:spPr>
          <a:xfrm>
            <a:off x="6280190" y="5166598"/>
            <a:ext cx="7556421" cy="362903"/>
          </a:xfrm>
          <a:prstGeom prst="rect">
            <a:avLst/>
          </a:prstGeom>
          <a:noFill/>
          <a:ln/>
        </p:spPr>
        <p:txBody>
          <a:bodyPr wrap="none" lIns="0" tIns="0" rIns="0" bIns="0" rtlCol="0" anchor="t"/>
          <a:lstStyle/>
          <a:p>
            <a:pPr algn="l" indent="0" marL="0">
              <a:lnSpc>
                <a:spcPts val="2850"/>
              </a:lnSpc>
              <a:buNone/>
            </a:pP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760220"/>
            <a:ext cx="4536519" cy="566976"/>
          </a:xfrm>
          <a:prstGeom prst="rect">
            <a:avLst/>
          </a:prstGeom>
          <a:noFill/>
          <a:ln/>
        </p:spPr>
        <p:txBody>
          <a:bodyPr wrap="none" lIns="0" tIns="0" rIns="0" bIns="0" rtlCol="0" anchor="t"/>
          <a:lstStyle/>
          <a:p>
            <a:pPr algn="l" indent="0" marL="0">
              <a:lnSpc>
                <a:spcPts val="4450"/>
              </a:lnSpc>
              <a:buNone/>
            </a:pPr>
            <a:r>
              <a:rPr lang="en-US" sz="3550" b="1" dirty="0">
                <a:solidFill>
                  <a:srgbClr val="FFFFFF"/>
                </a:solidFill>
                <a:latin typeface="Roboto Medium" pitchFamily="34" charset="0"/>
                <a:ea typeface="Roboto Medium" pitchFamily="34" charset="-122"/>
                <a:cs typeface="Roboto Medium" pitchFamily="34" charset="-120"/>
              </a:rPr>
              <a:t>Future Work</a:t>
            </a:r>
            <a:endParaRPr lang="en-US" sz="3550" dirty="0"/>
          </a:p>
        </p:txBody>
      </p:sp>
      <p:sp>
        <p:nvSpPr>
          <p:cNvPr id="3" name="Shape 1"/>
          <p:cNvSpPr/>
          <p:nvPr/>
        </p:nvSpPr>
        <p:spPr>
          <a:xfrm>
            <a:off x="793790" y="2780824"/>
            <a:ext cx="6407944" cy="1730812"/>
          </a:xfrm>
          <a:prstGeom prst="roundRect">
            <a:avLst>
              <a:gd name="adj" fmla="val 8453"/>
            </a:avLst>
          </a:prstGeom>
          <a:solidFill>
            <a:srgbClr val="000018">
              <a:alpha val="95000"/>
            </a:srgbClr>
          </a:solidFill>
          <a:ln w="30480">
            <a:solidFill>
              <a:srgbClr val="313E80"/>
            </a:solidFill>
            <a:prstDash val="solid"/>
          </a:ln>
        </p:spPr>
      </p:sp>
      <p:sp>
        <p:nvSpPr>
          <p:cNvPr id="4" name="Shape 2"/>
          <p:cNvSpPr/>
          <p:nvPr/>
        </p:nvSpPr>
        <p:spPr>
          <a:xfrm>
            <a:off x="763310" y="2780824"/>
            <a:ext cx="121920" cy="1730812"/>
          </a:xfrm>
          <a:prstGeom prst="roundRect">
            <a:avLst>
              <a:gd name="adj" fmla="val 78139"/>
            </a:avLst>
          </a:prstGeom>
          <a:solidFill>
            <a:srgbClr val="5A6ED8"/>
          </a:solidFill>
          <a:ln/>
        </p:spPr>
      </p:sp>
      <p:sp>
        <p:nvSpPr>
          <p:cNvPr id="5" name="Text 3"/>
          <p:cNvSpPr/>
          <p:nvPr/>
        </p:nvSpPr>
        <p:spPr>
          <a:xfrm>
            <a:off x="1142524" y="303811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CFD0D8"/>
                </a:solidFill>
                <a:latin typeface="Roboto Medium" pitchFamily="34" charset="0"/>
                <a:ea typeface="Roboto Medium" pitchFamily="34" charset="-122"/>
                <a:cs typeface="Roboto Medium" pitchFamily="34" charset="-120"/>
              </a:rPr>
              <a:t>Model Enhancements</a:t>
            </a:r>
            <a:endParaRPr lang="en-US" sz="2200" dirty="0"/>
          </a:p>
        </p:txBody>
      </p:sp>
      <p:sp>
        <p:nvSpPr>
          <p:cNvPr id="6" name="Text 4"/>
          <p:cNvSpPr/>
          <p:nvPr/>
        </p:nvSpPr>
        <p:spPr>
          <a:xfrm>
            <a:off x="1142524" y="3528536"/>
            <a:ext cx="5801916" cy="725805"/>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Explore advanced algorithms and feature engineering for improved detection</a:t>
            </a:r>
            <a:endParaRPr lang="en-US" sz="1750" dirty="0"/>
          </a:p>
        </p:txBody>
      </p:sp>
      <p:sp>
        <p:nvSpPr>
          <p:cNvPr id="7" name="Shape 5"/>
          <p:cNvSpPr/>
          <p:nvPr/>
        </p:nvSpPr>
        <p:spPr>
          <a:xfrm>
            <a:off x="7428548" y="2780824"/>
            <a:ext cx="6408063" cy="1730812"/>
          </a:xfrm>
          <a:prstGeom prst="roundRect">
            <a:avLst>
              <a:gd name="adj" fmla="val 8453"/>
            </a:avLst>
          </a:prstGeom>
          <a:solidFill>
            <a:srgbClr val="000018">
              <a:alpha val="95000"/>
            </a:srgbClr>
          </a:solidFill>
          <a:ln w="30480">
            <a:solidFill>
              <a:srgbClr val="313E80"/>
            </a:solidFill>
            <a:prstDash val="solid"/>
          </a:ln>
        </p:spPr>
      </p:sp>
      <p:sp>
        <p:nvSpPr>
          <p:cNvPr id="8" name="Shape 6"/>
          <p:cNvSpPr/>
          <p:nvPr/>
        </p:nvSpPr>
        <p:spPr>
          <a:xfrm>
            <a:off x="7398067" y="2780824"/>
            <a:ext cx="121920" cy="1730812"/>
          </a:xfrm>
          <a:prstGeom prst="roundRect">
            <a:avLst>
              <a:gd name="adj" fmla="val 78139"/>
            </a:avLst>
          </a:prstGeom>
          <a:solidFill>
            <a:srgbClr val="5A6ED8"/>
          </a:solidFill>
          <a:ln/>
        </p:spPr>
      </p:sp>
      <p:sp>
        <p:nvSpPr>
          <p:cNvPr id="9" name="Text 7"/>
          <p:cNvSpPr/>
          <p:nvPr/>
        </p:nvSpPr>
        <p:spPr>
          <a:xfrm>
            <a:off x="7777282" y="303811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CFD0D8"/>
                </a:solidFill>
                <a:latin typeface="Roboto Medium" pitchFamily="34" charset="0"/>
                <a:ea typeface="Roboto Medium" pitchFamily="34" charset="-122"/>
                <a:cs typeface="Roboto Medium" pitchFamily="34" charset="-120"/>
              </a:rPr>
              <a:t>Deployment</a:t>
            </a:r>
            <a:endParaRPr lang="en-US" sz="2200" dirty="0"/>
          </a:p>
        </p:txBody>
      </p:sp>
      <p:sp>
        <p:nvSpPr>
          <p:cNvPr id="10" name="Text 8"/>
          <p:cNvSpPr/>
          <p:nvPr/>
        </p:nvSpPr>
        <p:spPr>
          <a:xfrm>
            <a:off x="7777282" y="3528536"/>
            <a:ext cx="5802035" cy="725805"/>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Integrate the model into real-time utility monitoring systems.</a:t>
            </a:r>
            <a:endParaRPr lang="en-US" sz="1750" dirty="0"/>
          </a:p>
        </p:txBody>
      </p:sp>
      <p:sp>
        <p:nvSpPr>
          <p:cNvPr id="11" name="Shape 9"/>
          <p:cNvSpPr/>
          <p:nvPr/>
        </p:nvSpPr>
        <p:spPr>
          <a:xfrm>
            <a:off x="793790" y="4738449"/>
            <a:ext cx="6407944" cy="1730812"/>
          </a:xfrm>
          <a:prstGeom prst="roundRect">
            <a:avLst>
              <a:gd name="adj" fmla="val 8453"/>
            </a:avLst>
          </a:prstGeom>
          <a:solidFill>
            <a:srgbClr val="000018">
              <a:alpha val="95000"/>
            </a:srgbClr>
          </a:solidFill>
          <a:ln w="30480">
            <a:solidFill>
              <a:srgbClr val="313E80"/>
            </a:solidFill>
            <a:prstDash val="solid"/>
          </a:ln>
        </p:spPr>
      </p:sp>
      <p:sp>
        <p:nvSpPr>
          <p:cNvPr id="12" name="Shape 10"/>
          <p:cNvSpPr/>
          <p:nvPr/>
        </p:nvSpPr>
        <p:spPr>
          <a:xfrm>
            <a:off x="763310" y="4738449"/>
            <a:ext cx="121920" cy="1730812"/>
          </a:xfrm>
          <a:prstGeom prst="roundRect">
            <a:avLst>
              <a:gd name="adj" fmla="val 78139"/>
            </a:avLst>
          </a:prstGeom>
          <a:solidFill>
            <a:srgbClr val="5A6ED8"/>
          </a:solidFill>
          <a:ln/>
        </p:spPr>
      </p:sp>
      <p:sp>
        <p:nvSpPr>
          <p:cNvPr id="13" name="Text 11"/>
          <p:cNvSpPr/>
          <p:nvPr/>
        </p:nvSpPr>
        <p:spPr>
          <a:xfrm>
            <a:off x="1142524" y="4995743"/>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CFD0D8"/>
                </a:solidFill>
                <a:latin typeface="Roboto Medium" pitchFamily="34" charset="0"/>
                <a:ea typeface="Roboto Medium" pitchFamily="34" charset="-122"/>
                <a:cs typeface="Roboto Medium" pitchFamily="34" charset="-120"/>
              </a:rPr>
              <a:t>Continuous Learning</a:t>
            </a:r>
            <a:endParaRPr lang="en-US" sz="2200" dirty="0"/>
          </a:p>
        </p:txBody>
      </p:sp>
      <p:sp>
        <p:nvSpPr>
          <p:cNvPr id="14" name="Text 12"/>
          <p:cNvSpPr/>
          <p:nvPr/>
        </p:nvSpPr>
        <p:spPr>
          <a:xfrm>
            <a:off x="1142524" y="5486162"/>
            <a:ext cx="5801916" cy="725805"/>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Incorporate feedback from detected fraud cases to refine the system.</a:t>
            </a:r>
            <a:endParaRPr lang="en-US" sz="1750" dirty="0"/>
          </a:p>
        </p:txBody>
      </p:sp>
      <p:sp>
        <p:nvSpPr>
          <p:cNvPr id="15" name="Shape 13"/>
          <p:cNvSpPr/>
          <p:nvPr/>
        </p:nvSpPr>
        <p:spPr>
          <a:xfrm>
            <a:off x="7428548" y="4738449"/>
            <a:ext cx="6408063" cy="1730812"/>
          </a:xfrm>
          <a:prstGeom prst="roundRect">
            <a:avLst>
              <a:gd name="adj" fmla="val 8453"/>
            </a:avLst>
          </a:prstGeom>
          <a:solidFill>
            <a:srgbClr val="000018">
              <a:alpha val="95000"/>
            </a:srgbClr>
          </a:solidFill>
          <a:ln w="30480">
            <a:solidFill>
              <a:srgbClr val="313E80"/>
            </a:solidFill>
            <a:prstDash val="solid"/>
          </a:ln>
        </p:spPr>
      </p:sp>
      <p:sp>
        <p:nvSpPr>
          <p:cNvPr id="16" name="Shape 14"/>
          <p:cNvSpPr/>
          <p:nvPr/>
        </p:nvSpPr>
        <p:spPr>
          <a:xfrm>
            <a:off x="7398067" y="4738449"/>
            <a:ext cx="121920" cy="1730812"/>
          </a:xfrm>
          <a:prstGeom prst="roundRect">
            <a:avLst>
              <a:gd name="adj" fmla="val 78139"/>
            </a:avLst>
          </a:prstGeom>
          <a:solidFill>
            <a:srgbClr val="5A6ED8"/>
          </a:solidFill>
          <a:ln/>
        </p:spPr>
      </p:sp>
      <p:sp>
        <p:nvSpPr>
          <p:cNvPr id="17" name="Text 15"/>
          <p:cNvSpPr/>
          <p:nvPr/>
        </p:nvSpPr>
        <p:spPr>
          <a:xfrm>
            <a:off x="7777282" y="4995743"/>
            <a:ext cx="5802035" cy="362903"/>
          </a:xfrm>
          <a:prstGeom prst="rect">
            <a:avLst/>
          </a:prstGeom>
          <a:noFill/>
          <a:ln/>
        </p:spPr>
        <p:txBody>
          <a:bodyPr wrap="none" lIns="0" tIns="0" rIns="0" bIns="0" rtlCol="0" anchor="t"/>
          <a:lstStyle/>
          <a:p>
            <a:pPr algn="l" indent="0" marL="0">
              <a:lnSpc>
                <a:spcPts val="2850"/>
              </a:lnSpc>
              <a:buNone/>
            </a:pPr>
            <a:r>
              <a:rPr lang="en-US" sz="1750" b="1" dirty="0">
                <a:solidFill>
                  <a:srgbClr val="CFD0D8"/>
                </a:solidFill>
                <a:latin typeface="Roboto" pitchFamily="34" charset="0"/>
                <a:ea typeface="Roboto" pitchFamily="34" charset="-122"/>
                <a:cs typeface="Roboto" pitchFamily="34" charset="-120"/>
              </a:rPr>
              <a:t>Broader Application</a:t>
            </a:r>
            <a:endParaRPr lang="en-US" sz="1750" dirty="0"/>
          </a:p>
        </p:txBody>
      </p:sp>
      <p:sp>
        <p:nvSpPr>
          <p:cNvPr id="18" name="Text 16"/>
          <p:cNvSpPr/>
          <p:nvPr/>
        </p:nvSpPr>
        <p:spPr>
          <a:xfrm>
            <a:off x="7777282" y="5494734"/>
            <a:ext cx="5802035"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Extend solution to other regions and utility types</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557332" y="437912"/>
            <a:ext cx="13279041" cy="497681"/>
          </a:xfrm>
          <a:prstGeom prst="rect">
            <a:avLst/>
          </a:prstGeom>
          <a:noFill/>
          <a:ln/>
        </p:spPr>
        <p:txBody>
          <a:bodyPr wrap="none" lIns="0" tIns="0" rIns="0" bIns="0" rtlCol="0" anchor="t"/>
          <a:lstStyle/>
          <a:p>
            <a:pPr algn="l" indent="0" marL="0">
              <a:lnSpc>
                <a:spcPts val="3900"/>
              </a:lnSpc>
              <a:buNone/>
            </a:pPr>
            <a:r>
              <a:rPr lang="en-US" sz="3100" dirty="0">
                <a:solidFill>
                  <a:srgbClr val="FFFFFF"/>
                </a:solidFill>
                <a:latin typeface="Roboto Medium" pitchFamily="34" charset="0"/>
                <a:ea typeface="Roboto Medium" pitchFamily="34" charset="-122"/>
                <a:cs typeface="Roboto Medium" pitchFamily="34" charset="-120"/>
              </a:rPr>
              <a:t>Case Study: </a:t>
            </a:r>
            <a:pPr algn="l" indent="0" marL="0">
              <a:lnSpc>
                <a:spcPts val="3900"/>
              </a:lnSpc>
              <a:buNone/>
            </a:pPr>
            <a:r>
              <a:rPr lang="en-US" sz="3100" b="1" dirty="0">
                <a:solidFill>
                  <a:srgbClr val="FFFFFF"/>
                </a:solidFill>
                <a:latin typeface="Roboto Medium" pitchFamily="34" charset="0"/>
                <a:ea typeface="Roboto Medium" pitchFamily="34" charset="-122"/>
                <a:cs typeface="Roboto Medium" pitchFamily="34" charset="-120"/>
              </a:rPr>
              <a:t>Fraud Detection in Electricity and Gas Consumption Challenge</a:t>
            </a:r>
            <a:endParaRPr lang="en-US" sz="3100" dirty="0"/>
          </a:p>
        </p:txBody>
      </p:sp>
      <p:sp>
        <p:nvSpPr>
          <p:cNvPr id="3" name="Text 1"/>
          <p:cNvSpPr/>
          <p:nvPr/>
        </p:nvSpPr>
        <p:spPr>
          <a:xfrm>
            <a:off x="557332" y="1254085"/>
            <a:ext cx="13515737" cy="254794"/>
          </a:xfrm>
          <a:prstGeom prst="rect">
            <a:avLst/>
          </a:prstGeom>
          <a:noFill/>
          <a:ln/>
        </p:spPr>
        <p:txBody>
          <a:bodyPr wrap="none" lIns="0" tIns="0" rIns="0" bIns="0" rtlCol="0" anchor="t"/>
          <a:lstStyle/>
          <a:p>
            <a:pPr algn="l" indent="0" marL="0">
              <a:lnSpc>
                <a:spcPts val="2000"/>
              </a:lnSpc>
              <a:buNone/>
            </a:pPr>
            <a:endParaRPr lang="en-US" sz="1250" dirty="0"/>
          </a:p>
        </p:txBody>
      </p:sp>
      <p:sp>
        <p:nvSpPr>
          <p:cNvPr id="4" name="Text 2"/>
          <p:cNvSpPr/>
          <p:nvPr/>
        </p:nvSpPr>
        <p:spPr>
          <a:xfrm>
            <a:off x="557332" y="1831181"/>
            <a:ext cx="6563678" cy="1019175"/>
          </a:xfrm>
          <a:prstGeom prst="rect">
            <a:avLst/>
          </a:prstGeom>
          <a:noFill/>
          <a:ln/>
        </p:spPr>
        <p:txBody>
          <a:bodyPr wrap="square" lIns="0" tIns="0" rIns="0" bIns="0" rtlCol="0" anchor="t"/>
          <a:lstStyle/>
          <a:p>
            <a:pPr algn="l" indent="0" marL="0">
              <a:lnSpc>
                <a:spcPts val="2000"/>
              </a:lnSpc>
              <a:buNone/>
            </a:pPr>
            <a:r>
              <a:rPr lang="en-US" sz="1250" dirty="0">
                <a:solidFill>
                  <a:srgbClr val="CFD0D8"/>
                </a:solidFill>
                <a:latin typeface="Roboto" pitchFamily="34" charset="0"/>
                <a:ea typeface="Roboto" pitchFamily="34" charset="-122"/>
                <a:cs typeface="Roboto" pitchFamily="34" charset="-120"/>
              </a:rPr>
              <a:t>The Tunisian Company of Electricity and Gas (STEG) is a public and a non-administrative company, it is responsible for delivering electricity and gas across Tunisia. The company suffered tremendous losses in the order of 200 million Tunisian Dinars due to fraudulent manipulations of meters by consumers.</a:t>
            </a:r>
            <a:endParaRPr lang="en-US" sz="1250" dirty="0"/>
          </a:p>
        </p:txBody>
      </p:sp>
      <p:sp>
        <p:nvSpPr>
          <p:cNvPr id="5" name="Text 3"/>
          <p:cNvSpPr/>
          <p:nvPr/>
        </p:nvSpPr>
        <p:spPr>
          <a:xfrm>
            <a:off x="557332" y="2993588"/>
            <a:ext cx="6563678" cy="509588"/>
          </a:xfrm>
          <a:prstGeom prst="rect">
            <a:avLst/>
          </a:prstGeom>
          <a:noFill/>
          <a:ln/>
        </p:spPr>
        <p:txBody>
          <a:bodyPr wrap="square" lIns="0" tIns="0" rIns="0" bIns="0" rtlCol="0" anchor="t"/>
          <a:lstStyle/>
          <a:p>
            <a:pPr algn="l" indent="0" marL="0">
              <a:lnSpc>
                <a:spcPts val="2000"/>
              </a:lnSpc>
              <a:buNone/>
            </a:pPr>
            <a:r>
              <a:rPr lang="en-US" sz="1250" dirty="0">
                <a:solidFill>
                  <a:srgbClr val="CFD0D8"/>
                </a:solidFill>
                <a:latin typeface="Roboto" pitchFamily="34" charset="0"/>
                <a:ea typeface="Roboto" pitchFamily="34" charset="-122"/>
                <a:cs typeface="Roboto" pitchFamily="34" charset="-120"/>
              </a:rPr>
              <a:t>Using the client’s billing history, the aim of the challenge is to detect and recognize clients involved in fraudulent activities.</a:t>
            </a:r>
            <a:endParaRPr lang="en-US" sz="1250" dirty="0"/>
          </a:p>
        </p:txBody>
      </p:sp>
      <p:sp>
        <p:nvSpPr>
          <p:cNvPr id="6" name="Text 4"/>
          <p:cNvSpPr/>
          <p:nvPr/>
        </p:nvSpPr>
        <p:spPr>
          <a:xfrm>
            <a:off x="557332" y="3646408"/>
            <a:ext cx="6563678" cy="509588"/>
          </a:xfrm>
          <a:prstGeom prst="rect">
            <a:avLst/>
          </a:prstGeom>
          <a:noFill/>
          <a:ln/>
        </p:spPr>
        <p:txBody>
          <a:bodyPr wrap="square" lIns="0" tIns="0" rIns="0" bIns="0" rtlCol="0" anchor="t"/>
          <a:lstStyle/>
          <a:p>
            <a:pPr algn="l" indent="0" marL="0">
              <a:lnSpc>
                <a:spcPts val="2000"/>
              </a:lnSpc>
              <a:buNone/>
            </a:pPr>
            <a:r>
              <a:rPr lang="en-US" sz="1250" dirty="0">
                <a:solidFill>
                  <a:srgbClr val="CFD0D8"/>
                </a:solidFill>
                <a:latin typeface="Roboto" pitchFamily="34" charset="0"/>
                <a:ea typeface="Roboto" pitchFamily="34" charset="-122"/>
                <a:cs typeface="Roboto" pitchFamily="34" charset="-120"/>
              </a:rPr>
              <a:t>The solution will enhance the company’s revenues and reduce the losses caused by such fraudulent activities.</a:t>
            </a:r>
            <a:endParaRPr lang="en-US" sz="1250" dirty="0"/>
          </a:p>
        </p:txBody>
      </p:sp>
      <p:sp>
        <p:nvSpPr>
          <p:cNvPr id="7" name="Text 5"/>
          <p:cNvSpPr/>
          <p:nvPr/>
        </p:nvSpPr>
        <p:spPr>
          <a:xfrm>
            <a:off x="557332" y="4299228"/>
            <a:ext cx="6563678" cy="509588"/>
          </a:xfrm>
          <a:prstGeom prst="rect">
            <a:avLst/>
          </a:prstGeom>
          <a:noFill/>
          <a:ln/>
        </p:spPr>
        <p:txBody>
          <a:bodyPr wrap="square" lIns="0" tIns="0" rIns="0" bIns="0" rtlCol="0" anchor="t"/>
          <a:lstStyle/>
          <a:p>
            <a:pPr algn="l" indent="0" marL="0">
              <a:lnSpc>
                <a:spcPts val="2000"/>
              </a:lnSpc>
              <a:buNone/>
            </a:pPr>
            <a:r>
              <a:rPr lang="en-US" sz="1250" b="1" dirty="0">
                <a:solidFill>
                  <a:srgbClr val="CFD0D8"/>
                </a:solidFill>
                <a:latin typeface="Roboto" pitchFamily="34" charset="0"/>
                <a:ea typeface="Roboto" pitchFamily="34" charset="-122"/>
                <a:cs typeface="Roboto" pitchFamily="34" charset="-120"/>
              </a:rPr>
              <a:t>source</a:t>
            </a:r>
            <a:pPr algn="l" indent="0" marL="0">
              <a:lnSpc>
                <a:spcPts val="2000"/>
              </a:lnSpc>
              <a:buNone/>
            </a:pPr>
            <a:r>
              <a:rPr lang="en-US" sz="1250" dirty="0">
                <a:solidFill>
                  <a:srgbClr val="CFD0D8"/>
                </a:solidFill>
                <a:latin typeface="Roboto" pitchFamily="34" charset="0"/>
                <a:ea typeface="Roboto" pitchFamily="34" charset="-122"/>
                <a:cs typeface="Roboto" pitchFamily="34" charset="-120"/>
              </a:rPr>
              <a:t>: </a:t>
            </a:r>
            <a:pPr algn="l" indent="0" marL="0">
              <a:lnSpc>
                <a:spcPts val="2000"/>
              </a:lnSpc>
              <a:buNone/>
            </a:pPr>
            <a:r>
              <a:rPr lang="en-US" sz="1250" u="sng" dirty="0">
                <a:solidFill>
                  <a:srgbClr val="5A6ED8"/>
                </a:solidFill>
                <a:latin typeface="Roboto" pitchFamily="34" charset="0"/>
                <a:ea typeface="Roboto" pitchFamily="34" charset="-122"/>
                <a:cs typeface="Roboto" pitchFamily="34" charset="-120"/>
                <a:hlinkClick r:id="rId1" invalidUrl="" action="" tgtFrame="" tooltip="" history="1" highlightClick="0" endSnd="0">
                  <a:extLst>
                    <a:ext uri="{A12FA001-AC4F-418D-AE19-62706E023703}">
                      <ahyp:hlinkClr xmlns:ahyp="http://schemas.microsoft.com/office/drawing/2018/hyperlinkcolor" val="tx"/>
                    </a:ext>
                  </a:extLst>
                </a:hlinkClick>
              </a:rPr>
              <a:t>https://zindi.africa/competitions/fraud-detection-in-electricity-and-gas-consumption-challenge</a:t>
            </a:r>
            <a:endParaRPr lang="en-US" sz="1250" dirty="0"/>
          </a:p>
        </p:txBody>
      </p:sp>
      <p:pic>
        <p:nvPicPr>
          <p:cNvPr id="8" name="Image 0" descr="preencoded.png">    </p:cNvPr>
          <p:cNvPicPr>
            <a:picLocks noChangeAspect="1"/>
          </p:cNvPicPr>
          <p:nvPr/>
        </p:nvPicPr>
        <p:blipFill>
          <a:blip r:embed="rId2"/>
          <a:stretch>
            <a:fillRect/>
          </a:stretch>
        </p:blipFill>
        <p:spPr>
          <a:xfrm>
            <a:off x="7517011" y="1867019"/>
            <a:ext cx="6563678" cy="656367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694373" y="705207"/>
            <a:ext cx="9891951" cy="496014"/>
          </a:xfrm>
          <a:prstGeom prst="rect">
            <a:avLst/>
          </a:prstGeom>
          <a:noFill/>
          <a:ln/>
        </p:spPr>
        <p:txBody>
          <a:bodyPr wrap="none" lIns="0" tIns="0" rIns="0" bIns="0" rtlCol="0" anchor="t"/>
          <a:lstStyle/>
          <a:p>
            <a:pPr algn="l" indent="0" marL="0">
              <a:lnSpc>
                <a:spcPts val="3900"/>
              </a:lnSpc>
              <a:buNone/>
            </a:pPr>
            <a:r>
              <a:rPr lang="en-US" sz="3100" b="1" dirty="0">
                <a:solidFill>
                  <a:srgbClr val="FFFFFF"/>
                </a:solidFill>
                <a:latin typeface="Roboto Medium" pitchFamily="34" charset="0"/>
                <a:ea typeface="Roboto Medium" pitchFamily="34" charset="-122"/>
                <a:cs typeface="Roboto Medium" pitchFamily="34" charset="-120"/>
              </a:rPr>
              <a:t>Recommendations &amp; Insights: Data-Driven Suggestions</a:t>
            </a:r>
            <a:endParaRPr lang="en-US" sz="3100" dirty="0"/>
          </a:p>
        </p:txBody>
      </p:sp>
      <p:sp>
        <p:nvSpPr>
          <p:cNvPr id="3" name="Text 1"/>
          <p:cNvSpPr/>
          <p:nvPr/>
        </p:nvSpPr>
        <p:spPr>
          <a:xfrm>
            <a:off x="694373" y="1399580"/>
            <a:ext cx="5895975" cy="372070"/>
          </a:xfrm>
          <a:prstGeom prst="rect">
            <a:avLst/>
          </a:prstGeom>
          <a:noFill/>
          <a:ln/>
        </p:spPr>
        <p:txBody>
          <a:bodyPr wrap="none" lIns="0" tIns="0" rIns="0" bIns="0" rtlCol="0" anchor="t"/>
          <a:lstStyle/>
          <a:p>
            <a:pPr algn="l" indent="0" marL="0">
              <a:lnSpc>
                <a:spcPts val="2900"/>
              </a:lnSpc>
              <a:buNone/>
            </a:pPr>
            <a:r>
              <a:rPr lang="en-US" sz="2300" b="1" dirty="0">
                <a:solidFill>
                  <a:srgbClr val="FFFFFF"/>
                </a:solidFill>
                <a:latin typeface="Roboto Medium" pitchFamily="34" charset="0"/>
                <a:ea typeface="Roboto Medium" pitchFamily="34" charset="-122"/>
                <a:cs typeface="Roboto Medium" pitchFamily="34" charset="-120"/>
              </a:rPr>
              <a:t>Prioritize High-Risk Accounts for Inspection</a:t>
            </a:r>
            <a:endParaRPr lang="en-US" sz="2300" dirty="0"/>
          </a:p>
        </p:txBody>
      </p:sp>
      <p:sp>
        <p:nvSpPr>
          <p:cNvPr id="4" name="Text 2"/>
          <p:cNvSpPr/>
          <p:nvPr/>
        </p:nvSpPr>
        <p:spPr>
          <a:xfrm>
            <a:off x="694373" y="2069187"/>
            <a:ext cx="13241655" cy="317302"/>
          </a:xfrm>
          <a:prstGeom prst="rect">
            <a:avLst/>
          </a:prstGeom>
          <a:noFill/>
          <a:ln/>
        </p:spPr>
        <p:txBody>
          <a:bodyPr wrap="none" lIns="0" tIns="0" rIns="0" bIns="0" rtlCol="0" anchor="t"/>
          <a:lstStyle/>
          <a:p>
            <a:pPr algn="l" indent="0" marL="0">
              <a:lnSpc>
                <a:spcPts val="2450"/>
              </a:lnSpc>
              <a:buNone/>
            </a:pPr>
            <a:r>
              <a:rPr lang="en-US" sz="1550" dirty="0">
                <a:solidFill>
                  <a:srgbClr val="CFD0D8"/>
                </a:solidFill>
                <a:latin typeface="Roboto" pitchFamily="34" charset="0"/>
                <a:ea typeface="Roboto" pitchFamily="34" charset="-122"/>
                <a:cs typeface="Roboto" pitchFamily="34" charset="-120"/>
              </a:rPr>
              <a:t>Use model risk scores to focus field audits and investigations on accounts most likely to commit fraud, optimizing resource allocation.</a:t>
            </a:r>
            <a:endParaRPr lang="en-US" sz="1550" dirty="0"/>
          </a:p>
        </p:txBody>
      </p:sp>
      <p:sp>
        <p:nvSpPr>
          <p:cNvPr id="5" name="Text 3"/>
          <p:cNvSpPr/>
          <p:nvPr/>
        </p:nvSpPr>
        <p:spPr>
          <a:xfrm>
            <a:off x="694373" y="2684026"/>
            <a:ext cx="6298644" cy="372070"/>
          </a:xfrm>
          <a:prstGeom prst="rect">
            <a:avLst/>
          </a:prstGeom>
          <a:noFill/>
          <a:ln/>
        </p:spPr>
        <p:txBody>
          <a:bodyPr wrap="none" lIns="0" tIns="0" rIns="0" bIns="0" rtlCol="0" anchor="t"/>
          <a:lstStyle/>
          <a:p>
            <a:pPr algn="l" indent="0" marL="0">
              <a:lnSpc>
                <a:spcPts val="2900"/>
              </a:lnSpc>
              <a:buNone/>
            </a:pPr>
            <a:r>
              <a:rPr lang="en-US" sz="2300" b="1" dirty="0">
                <a:solidFill>
                  <a:srgbClr val="FFFFFF"/>
                </a:solidFill>
                <a:latin typeface="Roboto Medium" pitchFamily="34" charset="0"/>
                <a:ea typeface="Roboto Medium" pitchFamily="34" charset="-122"/>
                <a:cs typeface="Roboto Medium" pitchFamily="34" charset="-120"/>
              </a:rPr>
              <a:t>Implement Real-Time Consumption Monitoring</a:t>
            </a:r>
            <a:endParaRPr lang="en-US" sz="2300" dirty="0"/>
          </a:p>
        </p:txBody>
      </p:sp>
      <p:sp>
        <p:nvSpPr>
          <p:cNvPr id="6" name="Text 4"/>
          <p:cNvSpPr/>
          <p:nvPr/>
        </p:nvSpPr>
        <p:spPr>
          <a:xfrm>
            <a:off x="694373" y="3353633"/>
            <a:ext cx="13241655" cy="317302"/>
          </a:xfrm>
          <a:prstGeom prst="rect">
            <a:avLst/>
          </a:prstGeom>
          <a:noFill/>
          <a:ln/>
        </p:spPr>
        <p:txBody>
          <a:bodyPr wrap="none" lIns="0" tIns="0" rIns="0" bIns="0" rtlCol="0" anchor="t"/>
          <a:lstStyle/>
          <a:p>
            <a:pPr algn="l" indent="0" marL="0">
              <a:lnSpc>
                <a:spcPts val="2450"/>
              </a:lnSpc>
              <a:buNone/>
            </a:pPr>
            <a:r>
              <a:rPr lang="en-US" sz="1550" dirty="0">
                <a:solidFill>
                  <a:srgbClr val="CFD0D8"/>
                </a:solidFill>
                <a:latin typeface="Roboto" pitchFamily="34" charset="0"/>
                <a:ea typeface="Roboto" pitchFamily="34" charset="-122"/>
                <a:cs typeface="Roboto" pitchFamily="34" charset="-120"/>
              </a:rPr>
              <a:t>Deploy automated systems to flag and alert unusual or suspicious usage patterns as they happen, enabling quick intervention.</a:t>
            </a:r>
            <a:endParaRPr lang="en-US" sz="1550" dirty="0"/>
          </a:p>
        </p:txBody>
      </p:sp>
      <p:sp>
        <p:nvSpPr>
          <p:cNvPr id="7" name="Text 5"/>
          <p:cNvSpPr/>
          <p:nvPr/>
        </p:nvSpPr>
        <p:spPr>
          <a:xfrm>
            <a:off x="694373" y="3968472"/>
            <a:ext cx="5619750" cy="372070"/>
          </a:xfrm>
          <a:prstGeom prst="rect">
            <a:avLst/>
          </a:prstGeom>
          <a:noFill/>
          <a:ln/>
        </p:spPr>
        <p:txBody>
          <a:bodyPr wrap="none" lIns="0" tIns="0" rIns="0" bIns="0" rtlCol="0" anchor="t"/>
          <a:lstStyle/>
          <a:p>
            <a:pPr algn="l" indent="0" marL="0">
              <a:lnSpc>
                <a:spcPts val="2900"/>
              </a:lnSpc>
              <a:buNone/>
            </a:pPr>
            <a:r>
              <a:rPr lang="en-US" sz="2300" b="1" dirty="0">
                <a:solidFill>
                  <a:srgbClr val="FFFFFF"/>
                </a:solidFill>
                <a:latin typeface="Roboto Medium" pitchFamily="34" charset="0"/>
                <a:ea typeface="Roboto Medium" pitchFamily="34" charset="-122"/>
                <a:cs typeface="Roboto Medium" pitchFamily="34" charset="-120"/>
              </a:rPr>
              <a:t>Enhance Customer Verification Processes</a:t>
            </a:r>
            <a:endParaRPr lang="en-US" sz="2300" dirty="0"/>
          </a:p>
        </p:txBody>
      </p:sp>
      <p:sp>
        <p:nvSpPr>
          <p:cNvPr id="8" name="Text 6"/>
          <p:cNvSpPr/>
          <p:nvPr/>
        </p:nvSpPr>
        <p:spPr>
          <a:xfrm>
            <a:off x="694373" y="4638080"/>
            <a:ext cx="13241655" cy="317302"/>
          </a:xfrm>
          <a:prstGeom prst="rect">
            <a:avLst/>
          </a:prstGeom>
          <a:noFill/>
          <a:ln/>
        </p:spPr>
        <p:txBody>
          <a:bodyPr wrap="none" lIns="0" tIns="0" rIns="0" bIns="0" rtlCol="0" anchor="t"/>
          <a:lstStyle/>
          <a:p>
            <a:pPr algn="l" indent="0" marL="0">
              <a:lnSpc>
                <a:spcPts val="2450"/>
              </a:lnSpc>
              <a:buNone/>
            </a:pPr>
            <a:r>
              <a:rPr lang="en-US" sz="1550" dirty="0">
                <a:solidFill>
                  <a:srgbClr val="CFD0D8"/>
                </a:solidFill>
                <a:latin typeface="Roboto" pitchFamily="34" charset="0"/>
                <a:ea typeface="Roboto" pitchFamily="34" charset="-122"/>
                <a:cs typeface="Roboto" pitchFamily="34" charset="-120"/>
              </a:rPr>
              <a:t>Strengthen onboarding and periodic re-verification for customer segments or meter types with elevated fraud risk.</a:t>
            </a:r>
            <a:endParaRPr lang="en-US" sz="1550" dirty="0"/>
          </a:p>
        </p:txBody>
      </p:sp>
      <p:sp>
        <p:nvSpPr>
          <p:cNvPr id="9" name="Text 7"/>
          <p:cNvSpPr/>
          <p:nvPr/>
        </p:nvSpPr>
        <p:spPr>
          <a:xfrm>
            <a:off x="694373" y="5252918"/>
            <a:ext cx="5034082" cy="372070"/>
          </a:xfrm>
          <a:prstGeom prst="rect">
            <a:avLst/>
          </a:prstGeom>
          <a:noFill/>
          <a:ln/>
        </p:spPr>
        <p:txBody>
          <a:bodyPr wrap="none" lIns="0" tIns="0" rIns="0" bIns="0" rtlCol="0" anchor="t"/>
          <a:lstStyle/>
          <a:p>
            <a:pPr algn="l" indent="0" marL="0">
              <a:lnSpc>
                <a:spcPts val="2900"/>
              </a:lnSpc>
              <a:buNone/>
            </a:pPr>
            <a:r>
              <a:rPr lang="en-US" sz="2300" b="1" dirty="0">
                <a:solidFill>
                  <a:srgbClr val="FFFFFF"/>
                </a:solidFill>
                <a:latin typeface="Roboto Medium" pitchFamily="34" charset="0"/>
                <a:ea typeface="Roboto Medium" pitchFamily="34" charset="-122"/>
                <a:cs typeface="Roboto Medium" pitchFamily="34" charset="-120"/>
              </a:rPr>
              <a:t>Develop Fraud Awareness Campaigns</a:t>
            </a:r>
            <a:endParaRPr lang="en-US" sz="2300" dirty="0"/>
          </a:p>
        </p:txBody>
      </p:sp>
      <p:sp>
        <p:nvSpPr>
          <p:cNvPr id="10" name="Text 8"/>
          <p:cNvSpPr/>
          <p:nvPr/>
        </p:nvSpPr>
        <p:spPr>
          <a:xfrm>
            <a:off x="694373" y="5922526"/>
            <a:ext cx="13241655" cy="317302"/>
          </a:xfrm>
          <a:prstGeom prst="rect">
            <a:avLst/>
          </a:prstGeom>
          <a:noFill/>
          <a:ln/>
        </p:spPr>
        <p:txBody>
          <a:bodyPr wrap="none" lIns="0" tIns="0" rIns="0" bIns="0" rtlCol="0" anchor="t"/>
          <a:lstStyle/>
          <a:p>
            <a:pPr algn="l" indent="0" marL="0">
              <a:lnSpc>
                <a:spcPts val="2450"/>
              </a:lnSpc>
              <a:buNone/>
            </a:pPr>
            <a:r>
              <a:rPr lang="en-US" sz="1550" dirty="0">
                <a:solidFill>
                  <a:srgbClr val="CFD0D8"/>
                </a:solidFill>
                <a:latin typeface="Roboto" pitchFamily="34" charset="0"/>
                <a:ea typeface="Roboto" pitchFamily="34" charset="-122"/>
                <a:cs typeface="Roboto" pitchFamily="34" charset="-120"/>
              </a:rPr>
              <a:t>Launch educational initiatives targeting high-risk groups to inform them about fraud consequences and promote honest consumption reporting.</a:t>
            </a:r>
            <a:endParaRPr lang="en-US" sz="1550" dirty="0"/>
          </a:p>
        </p:txBody>
      </p:sp>
      <p:sp>
        <p:nvSpPr>
          <p:cNvPr id="11" name="Text 9"/>
          <p:cNvSpPr/>
          <p:nvPr/>
        </p:nvSpPr>
        <p:spPr>
          <a:xfrm>
            <a:off x="694373" y="6537365"/>
            <a:ext cx="5553551" cy="372070"/>
          </a:xfrm>
          <a:prstGeom prst="rect">
            <a:avLst/>
          </a:prstGeom>
          <a:noFill/>
          <a:ln/>
        </p:spPr>
        <p:txBody>
          <a:bodyPr wrap="none" lIns="0" tIns="0" rIns="0" bIns="0" rtlCol="0" anchor="t"/>
          <a:lstStyle/>
          <a:p>
            <a:pPr algn="l" indent="0" marL="0">
              <a:lnSpc>
                <a:spcPts val="2900"/>
              </a:lnSpc>
              <a:buNone/>
            </a:pPr>
            <a:r>
              <a:rPr lang="en-US" sz="2300" b="1" dirty="0">
                <a:solidFill>
                  <a:srgbClr val="FFFFFF"/>
                </a:solidFill>
                <a:latin typeface="Roboto Medium" pitchFamily="34" charset="0"/>
                <a:ea typeface="Roboto Medium" pitchFamily="34" charset="-122"/>
                <a:cs typeface="Roboto Medium" pitchFamily="34" charset="-120"/>
              </a:rPr>
              <a:t>Continuously Update the Detection Model</a:t>
            </a:r>
            <a:endParaRPr lang="en-US" sz="2300" dirty="0"/>
          </a:p>
        </p:txBody>
      </p:sp>
      <p:sp>
        <p:nvSpPr>
          <p:cNvPr id="12" name="Text 10"/>
          <p:cNvSpPr/>
          <p:nvPr/>
        </p:nvSpPr>
        <p:spPr>
          <a:xfrm>
            <a:off x="694373" y="7206972"/>
            <a:ext cx="13241655" cy="317302"/>
          </a:xfrm>
          <a:prstGeom prst="rect">
            <a:avLst/>
          </a:prstGeom>
          <a:noFill/>
          <a:ln/>
        </p:spPr>
        <p:txBody>
          <a:bodyPr wrap="none" lIns="0" tIns="0" rIns="0" bIns="0" rtlCol="0" anchor="t"/>
          <a:lstStyle/>
          <a:p>
            <a:pPr algn="l" indent="0" marL="0">
              <a:lnSpc>
                <a:spcPts val="2450"/>
              </a:lnSpc>
              <a:buNone/>
            </a:pPr>
            <a:r>
              <a:rPr lang="en-US" sz="1550" dirty="0">
                <a:solidFill>
                  <a:srgbClr val="CFD0D8"/>
                </a:solidFill>
                <a:latin typeface="Roboto" pitchFamily="34" charset="0"/>
                <a:ea typeface="Roboto" pitchFamily="34" charset="-122"/>
                <a:cs typeface="Roboto" pitchFamily="34" charset="-120"/>
              </a:rPr>
              <a:t>Regularly retrain your fraud detection model with new data and confirmed fraud cases to adapt to evolving fraud tactics and maintain high accuracy.</a:t>
            </a:r>
            <a:endParaRPr lang="en-US" sz="15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90" y="3423047"/>
            <a:ext cx="4536519" cy="566976"/>
          </a:xfrm>
          <a:prstGeom prst="rect">
            <a:avLst/>
          </a:prstGeom>
          <a:noFill/>
          <a:ln/>
        </p:spPr>
        <p:txBody>
          <a:bodyPr wrap="none" lIns="0" tIns="0" rIns="0" bIns="0" rtlCol="0" anchor="t"/>
          <a:lstStyle/>
          <a:p>
            <a:pPr algn="l" indent="0" marL="0">
              <a:lnSpc>
                <a:spcPts val="4450"/>
              </a:lnSpc>
              <a:buNone/>
            </a:pPr>
            <a:r>
              <a:rPr lang="en-US" sz="3550" b="1" dirty="0">
                <a:solidFill>
                  <a:srgbClr val="FFFFFF"/>
                </a:solidFill>
                <a:latin typeface="Roboto Medium" pitchFamily="34" charset="0"/>
                <a:ea typeface="Roboto Medium" pitchFamily="34" charset="-122"/>
                <a:cs typeface="Roboto Medium" pitchFamily="34" charset="-120"/>
              </a:rPr>
              <a:t>Acknowledgments</a:t>
            </a:r>
            <a:endParaRPr lang="en-US" sz="3550" dirty="0"/>
          </a:p>
        </p:txBody>
      </p:sp>
      <p:sp>
        <p:nvSpPr>
          <p:cNvPr id="3" name="Text 1"/>
          <p:cNvSpPr/>
          <p:nvPr/>
        </p:nvSpPr>
        <p:spPr>
          <a:xfrm>
            <a:off x="793790" y="4443651"/>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This project is part of the </a:t>
            </a:r>
            <a:pPr algn="l" indent="0" marL="0">
              <a:lnSpc>
                <a:spcPts val="2850"/>
              </a:lnSpc>
              <a:buNone/>
            </a:pPr>
            <a:r>
              <a:rPr lang="en-US" sz="1750" u="sng" dirty="0">
                <a:solidFill>
                  <a:srgbClr val="5A6ED8"/>
                </a:solidFill>
                <a:latin typeface="Roboto" pitchFamily="34" charset="0"/>
                <a:ea typeface="Roboto" pitchFamily="34" charset="-122"/>
                <a:cs typeface="Roboto" pitchFamily="34" charset="-120"/>
                <a:hlinkClick r:id="rId1" invalidUrl="" action="" tgtFrame="" tooltip="" history="1" highlightClick="0" endSnd="0">
                  <a:extLst>
                    <a:ext uri="{A12FA001-AC4F-418D-AE19-62706E023703}">
                      <ahyp:hlinkClr xmlns:ahyp="http://schemas.microsoft.com/office/drawing/2018/hyperlinkcolor" val="tx"/>
                    </a:ext>
                  </a:extLst>
                </a:hlinkClick>
              </a:rPr>
              <a:t>Zindi Fraud Detection Challenge</a:t>
            </a:r>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 in partnership with </a:t>
            </a:r>
            <a:pPr algn="l" indent="0" marL="0">
              <a:lnSpc>
                <a:spcPts val="2850"/>
              </a:lnSpc>
              <a:buNone/>
            </a:pPr>
            <a:r>
              <a:rPr lang="en-US" sz="1750" b="1" dirty="0">
                <a:solidFill>
                  <a:srgbClr val="CFD0D8"/>
                </a:solidFill>
                <a:latin typeface="Roboto" pitchFamily="34" charset="0"/>
                <a:ea typeface="Roboto" pitchFamily="34" charset="-122"/>
                <a:cs typeface="Roboto" pitchFamily="34" charset="-120"/>
              </a:rPr>
              <a:t>STEG</a:t>
            </a:r>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93790" y="2980849"/>
            <a:ext cx="7755612" cy="566976"/>
          </a:xfrm>
          <a:prstGeom prst="rect">
            <a:avLst/>
          </a:prstGeom>
          <a:noFill/>
          <a:ln/>
        </p:spPr>
        <p:txBody>
          <a:bodyPr wrap="none" lIns="0" tIns="0" rIns="0" bIns="0" rtlCol="0" anchor="t"/>
          <a:lstStyle/>
          <a:p>
            <a:pPr algn="l" indent="0" marL="0">
              <a:lnSpc>
                <a:spcPts val="4450"/>
              </a:lnSpc>
              <a:buNone/>
            </a:pPr>
            <a:r>
              <a:rPr lang="en-US" sz="3550" b="1" dirty="0">
                <a:solidFill>
                  <a:srgbClr val="FFFFFF"/>
                </a:solidFill>
                <a:latin typeface="Roboto Medium" pitchFamily="34" charset="0"/>
                <a:ea typeface="Roboto Medium" pitchFamily="34" charset="-122"/>
                <a:cs typeface="Roboto Medium" pitchFamily="34" charset="-120"/>
              </a:rPr>
              <a:t>                                      Thank You / Q&amp;A</a:t>
            </a:r>
            <a:endParaRPr lang="en-US" sz="3550" dirty="0"/>
          </a:p>
        </p:txBody>
      </p:sp>
      <p:sp>
        <p:nvSpPr>
          <p:cNvPr id="3" name="Text 1"/>
          <p:cNvSpPr/>
          <p:nvPr/>
        </p:nvSpPr>
        <p:spPr>
          <a:xfrm>
            <a:off x="793790" y="4001453"/>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b="1" dirty="0">
                <a:solidFill>
                  <a:srgbClr val="CFD0D8"/>
                </a:solidFill>
                <a:latin typeface="Roboto" pitchFamily="34" charset="0"/>
                <a:ea typeface="Roboto" pitchFamily="34" charset="-122"/>
                <a:cs typeface="Roboto" pitchFamily="34" charset="-120"/>
              </a:rPr>
              <a:t>Contact Information: </a:t>
            </a:r>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angenoella1771@gmail.com</a:t>
            </a:r>
            <a:endParaRPr lang="en-US" sz="1750" dirty="0"/>
          </a:p>
        </p:txBody>
      </p:sp>
      <p:sp>
        <p:nvSpPr>
          <p:cNvPr id="4" name="Text 2"/>
          <p:cNvSpPr/>
          <p:nvPr/>
        </p:nvSpPr>
        <p:spPr>
          <a:xfrm>
            <a:off x="793790" y="4443651"/>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b="1" dirty="0">
                <a:solidFill>
                  <a:srgbClr val="CFD0D8"/>
                </a:solidFill>
                <a:latin typeface="Roboto" pitchFamily="34" charset="0"/>
                <a:ea typeface="Roboto" pitchFamily="34" charset="-122"/>
                <a:cs typeface="Roboto" pitchFamily="34" charset="-120"/>
              </a:rPr>
              <a:t>Github repository link: </a:t>
            </a:r>
            <a:pPr algn="l" indent="0" marL="0">
              <a:lnSpc>
                <a:spcPts val="2850"/>
              </a:lnSpc>
              <a:buNone/>
            </a:pPr>
            <a:r>
              <a:rPr lang="en-US" sz="1750" b="1" u="sng" dirty="0">
                <a:solidFill>
                  <a:srgbClr val="5A6ED8"/>
                </a:solidFill>
                <a:latin typeface="Roboto" pitchFamily="34" charset="0"/>
                <a:ea typeface="Roboto" pitchFamily="34" charset="-122"/>
                <a:cs typeface="Roboto" pitchFamily="34" charset="-120"/>
                <a:hlinkClick r:id="rId1" invalidUrl="" action="" tgtFrame="" tooltip="" history="1" highlightClick="0" endSnd="0">
                  <a:extLst>
                    <a:ext uri="{A12FA001-AC4F-418D-AE19-62706E023703}">
                      <ahyp:hlinkClr xmlns:ahyp="http://schemas.microsoft.com/office/drawing/2018/hyperlinkcolor" val="tx"/>
                    </a:ext>
                  </a:extLst>
                </a:hlinkClick>
              </a:rPr>
              <a:t>https://github.com/DeNoella/zindi-utility-fraud-detection</a:t>
            </a:r>
            <a:endParaRPr lang="en-US" sz="1750" dirty="0"/>
          </a:p>
        </p:txBody>
      </p:sp>
      <p:sp>
        <p:nvSpPr>
          <p:cNvPr id="5" name="Text 3"/>
          <p:cNvSpPr/>
          <p:nvPr/>
        </p:nvSpPr>
        <p:spPr>
          <a:xfrm>
            <a:off x="793790" y="4885849"/>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b="1" dirty="0">
                <a:solidFill>
                  <a:srgbClr val="CFD0D8"/>
                </a:solidFill>
                <a:latin typeface="Roboto" pitchFamily="34" charset="0"/>
                <a:ea typeface="Roboto" pitchFamily="34" charset="-122"/>
                <a:cs typeface="Roboto" pitchFamily="34" charset="-120"/>
              </a:rPr>
              <a:t>Dataset link: </a:t>
            </a:r>
            <a:pPr algn="l" indent="0" marL="0">
              <a:lnSpc>
                <a:spcPts val="2850"/>
              </a:lnSpc>
              <a:buNone/>
            </a:pPr>
            <a:r>
              <a:rPr lang="en-US" sz="1750" b="1" u="sng" dirty="0">
                <a:solidFill>
                  <a:srgbClr val="5A6ED8"/>
                </a:solidFill>
                <a:latin typeface="Roboto" pitchFamily="34" charset="0"/>
                <a:ea typeface="Roboto" pitchFamily="34" charset="-122"/>
                <a:cs typeface="Roboto" pitchFamily="34" charset="-120"/>
                <a:hlinkClick r:id="rId2" invalidUrl="" action="" tgtFrame="" tooltip="" history="1" highlightClick="0" endSnd="0">
                  <a:extLst>
                    <a:ext uri="{A12FA001-AC4F-418D-AE19-62706E023703}">
                      <ahyp:hlinkClr xmlns:ahyp="http://schemas.microsoft.com/office/drawing/2018/hyperlinkcolor" val="tx"/>
                    </a:ext>
                  </a:extLst>
                </a:hlinkClick>
              </a:rPr>
              <a:t>https://zindi.africa/competitions/fraud-detection-in-electricity-and-gas-consumption-challenge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566154"/>
            <a:ext cx="4536519" cy="566976"/>
          </a:xfrm>
          <a:prstGeom prst="rect">
            <a:avLst/>
          </a:prstGeom>
          <a:noFill/>
          <a:ln/>
        </p:spPr>
        <p:txBody>
          <a:bodyPr wrap="none" lIns="0" tIns="0" rIns="0" bIns="0" rtlCol="0" anchor="t"/>
          <a:lstStyle/>
          <a:p>
            <a:pPr algn="l" indent="0" marL="0">
              <a:lnSpc>
                <a:spcPts val="4450"/>
              </a:lnSpc>
              <a:buNone/>
            </a:pPr>
            <a:r>
              <a:rPr lang="en-US" sz="3550" b="1" dirty="0">
                <a:solidFill>
                  <a:srgbClr val="FFFFFF"/>
                </a:solidFill>
                <a:latin typeface="Roboto Medium" pitchFamily="34" charset="0"/>
                <a:ea typeface="Roboto Medium" pitchFamily="34" charset="-122"/>
                <a:cs typeface="Roboto Medium" pitchFamily="34" charset="-120"/>
              </a:rPr>
              <a:t>Project Introduction</a:t>
            </a:r>
            <a:endParaRPr lang="en-US" sz="3550" dirty="0"/>
          </a:p>
        </p:txBody>
      </p:sp>
      <p:pic>
        <p:nvPicPr>
          <p:cNvPr id="3" name="Image 0" descr="preencoded.png">    </p:cNvPr>
          <p:cNvPicPr>
            <a:picLocks noChangeAspect="1"/>
          </p:cNvPicPr>
          <p:nvPr/>
        </p:nvPicPr>
        <p:blipFill>
          <a:blip r:embed="rId1"/>
          <a:stretch>
            <a:fillRect/>
          </a:stretch>
        </p:blipFill>
        <p:spPr>
          <a:xfrm>
            <a:off x="793790" y="3586758"/>
            <a:ext cx="566976" cy="566976"/>
          </a:xfrm>
          <a:prstGeom prst="rect">
            <a:avLst/>
          </a:prstGeom>
        </p:spPr>
      </p:pic>
      <p:sp>
        <p:nvSpPr>
          <p:cNvPr id="4" name="Text 1"/>
          <p:cNvSpPr/>
          <p:nvPr/>
        </p:nvSpPr>
        <p:spPr>
          <a:xfrm>
            <a:off x="1644253" y="372141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CFD0D8"/>
                </a:solidFill>
                <a:latin typeface="Roboto Medium" pitchFamily="34" charset="0"/>
                <a:ea typeface="Roboto Medium" pitchFamily="34" charset="-122"/>
                <a:cs typeface="Roboto Medium" pitchFamily="34" charset="-120"/>
              </a:rPr>
              <a:t>Title</a:t>
            </a:r>
            <a:endParaRPr lang="en-US" sz="2200" dirty="0"/>
          </a:p>
        </p:txBody>
      </p:sp>
      <p:sp>
        <p:nvSpPr>
          <p:cNvPr id="5" name="Text 2"/>
          <p:cNvSpPr/>
          <p:nvPr/>
        </p:nvSpPr>
        <p:spPr>
          <a:xfrm>
            <a:off x="1644253" y="4211836"/>
            <a:ext cx="3308152" cy="725805"/>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Fraud Detection in Electricity and Gas Consumption</a:t>
            </a:r>
            <a:endParaRPr lang="en-US" sz="1750" dirty="0"/>
          </a:p>
        </p:txBody>
      </p:sp>
      <p:pic>
        <p:nvPicPr>
          <p:cNvPr id="6" name="Image 1" descr="preencoded.png">    </p:cNvPr>
          <p:cNvPicPr>
            <a:picLocks noChangeAspect="1"/>
          </p:cNvPicPr>
          <p:nvPr/>
        </p:nvPicPr>
        <p:blipFill>
          <a:blip r:embed="rId2"/>
          <a:stretch>
            <a:fillRect/>
          </a:stretch>
        </p:blipFill>
        <p:spPr>
          <a:xfrm>
            <a:off x="5235893" y="3586758"/>
            <a:ext cx="566976" cy="566976"/>
          </a:xfrm>
          <a:prstGeom prst="rect">
            <a:avLst/>
          </a:prstGeom>
        </p:spPr>
      </p:pic>
      <p:sp>
        <p:nvSpPr>
          <p:cNvPr id="7" name="Text 3"/>
          <p:cNvSpPr/>
          <p:nvPr/>
        </p:nvSpPr>
        <p:spPr>
          <a:xfrm>
            <a:off x="6086356" y="372141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CFD0D8"/>
                </a:solidFill>
                <a:latin typeface="Roboto Medium" pitchFamily="34" charset="0"/>
                <a:ea typeface="Roboto Medium" pitchFamily="34" charset="-122"/>
                <a:cs typeface="Roboto Medium" pitchFamily="34" charset="-120"/>
              </a:rPr>
              <a:t>Context</a:t>
            </a:r>
            <a:endParaRPr lang="en-US" sz="2200" dirty="0"/>
          </a:p>
        </p:txBody>
      </p:sp>
      <p:sp>
        <p:nvSpPr>
          <p:cNvPr id="8" name="Text 4"/>
          <p:cNvSpPr/>
          <p:nvPr/>
        </p:nvSpPr>
        <p:spPr>
          <a:xfrm>
            <a:off x="6086356" y="4211836"/>
            <a:ext cx="3308152" cy="1451610"/>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Electricity and gas providers face significant losses due to fraudulent activities by consumers.</a:t>
            </a:r>
            <a:endParaRPr lang="en-US" sz="1750" dirty="0"/>
          </a:p>
        </p:txBody>
      </p:sp>
      <p:pic>
        <p:nvPicPr>
          <p:cNvPr id="9" name="Image 2" descr="preencoded.png">    </p:cNvPr>
          <p:cNvPicPr>
            <a:picLocks noChangeAspect="1"/>
          </p:cNvPicPr>
          <p:nvPr/>
        </p:nvPicPr>
        <p:blipFill>
          <a:blip r:embed="rId3"/>
          <a:stretch>
            <a:fillRect/>
          </a:stretch>
        </p:blipFill>
        <p:spPr>
          <a:xfrm>
            <a:off x="9677995" y="3586758"/>
            <a:ext cx="566976" cy="566976"/>
          </a:xfrm>
          <a:prstGeom prst="rect">
            <a:avLst/>
          </a:prstGeom>
        </p:spPr>
      </p:pic>
      <p:sp>
        <p:nvSpPr>
          <p:cNvPr id="10" name="Text 5"/>
          <p:cNvSpPr/>
          <p:nvPr/>
        </p:nvSpPr>
        <p:spPr>
          <a:xfrm>
            <a:off x="10528459" y="372141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CFD0D8"/>
                </a:solidFill>
                <a:latin typeface="Roboto Medium" pitchFamily="34" charset="0"/>
                <a:ea typeface="Roboto Medium" pitchFamily="34" charset="-122"/>
                <a:cs typeface="Roboto Medium" pitchFamily="34" charset="-120"/>
              </a:rPr>
              <a:t>Goal</a:t>
            </a:r>
            <a:endParaRPr lang="en-US" sz="2200" dirty="0"/>
          </a:p>
        </p:txBody>
      </p:sp>
      <p:sp>
        <p:nvSpPr>
          <p:cNvPr id="11" name="Text 6"/>
          <p:cNvSpPr/>
          <p:nvPr/>
        </p:nvSpPr>
        <p:spPr>
          <a:xfrm>
            <a:off x="10528459" y="4211836"/>
            <a:ext cx="3308152" cy="1451610"/>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Develop a machine learning solution to identify potential fraud and provide actionable business insights.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971437"/>
            <a:ext cx="8920401" cy="566976"/>
          </a:xfrm>
          <a:prstGeom prst="rect">
            <a:avLst/>
          </a:prstGeom>
          <a:noFill/>
          <a:ln/>
        </p:spPr>
        <p:txBody>
          <a:bodyPr wrap="none" lIns="0" tIns="0" rIns="0" bIns="0" rtlCol="0" anchor="t"/>
          <a:lstStyle/>
          <a:p>
            <a:pPr algn="l" indent="0" marL="0">
              <a:lnSpc>
                <a:spcPts val="4450"/>
              </a:lnSpc>
              <a:buNone/>
            </a:pPr>
            <a:r>
              <a:rPr lang="en-US" sz="3550" dirty="0">
                <a:solidFill>
                  <a:srgbClr val="FFFFFF"/>
                </a:solidFill>
                <a:latin typeface="Roboto Medium" pitchFamily="34" charset="0"/>
                <a:ea typeface="Roboto Medium" pitchFamily="34" charset="-122"/>
                <a:cs typeface="Roboto Medium" pitchFamily="34" charset="-120"/>
              </a:rPr>
              <a:t>Dataset Information and </a:t>
            </a:r>
            <a:pPr algn="l" indent="0" marL="0">
              <a:lnSpc>
                <a:spcPts val="4450"/>
              </a:lnSpc>
              <a:buNone/>
            </a:pPr>
            <a:r>
              <a:rPr lang="en-US" sz="3550" b="1" dirty="0">
                <a:solidFill>
                  <a:srgbClr val="000000"/>
                </a:solidFill>
                <a:latin typeface="Roboto Medium" pitchFamily="34" charset="0"/>
                <a:ea typeface="Roboto Medium" pitchFamily="34" charset="-122"/>
                <a:cs typeface="Roboto Medium" pitchFamily="34" charset="-120"/>
              </a:rPr>
              <a:t>🏷️</a:t>
            </a:r>
            <a:pPr algn="l" indent="0" marL="0">
              <a:lnSpc>
                <a:spcPts val="4450"/>
              </a:lnSpc>
              <a:buNone/>
            </a:pPr>
            <a:r>
              <a:rPr lang="en-US" sz="3550" dirty="0">
                <a:solidFill>
                  <a:srgbClr val="FFFFFF"/>
                </a:solidFill>
                <a:latin typeface="Roboto Medium" pitchFamily="34" charset="0"/>
                <a:ea typeface="Roboto Medium" pitchFamily="34" charset="-122"/>
                <a:cs typeface="Roboto Medium" pitchFamily="34" charset="-120"/>
              </a:rPr>
              <a:t> Sector of Focus</a:t>
            </a:r>
            <a:endParaRPr lang="en-US" sz="3550" dirty="0"/>
          </a:p>
        </p:txBody>
      </p:sp>
      <p:sp>
        <p:nvSpPr>
          <p:cNvPr id="3" name="Text 1"/>
          <p:cNvSpPr/>
          <p:nvPr/>
        </p:nvSpPr>
        <p:spPr>
          <a:xfrm>
            <a:off x="793790" y="2992041"/>
            <a:ext cx="13042821" cy="3266123"/>
          </a:xfrm>
          <a:prstGeom prst="rect">
            <a:avLst/>
          </a:prstGeom>
          <a:noFill/>
          <a:ln/>
        </p:spPr>
        <p:txBody>
          <a:bodyPr wrap="square" lIns="0" tIns="0" rIns="0" bIns="0" rtlCol="0" anchor="t"/>
          <a:lstStyle/>
          <a:p>
            <a:pPr algn="l" indent="0" marL="0">
              <a:lnSpc>
                <a:spcPts val="2850"/>
              </a:lnSpc>
              <a:buNone/>
            </a:pPr>
            <a:r>
              <a:rPr lang="en-US" sz="1750" b="1" dirty="0">
                <a:solidFill>
                  <a:srgbClr val="CFD0D8"/>
                </a:solidFill>
                <a:latin typeface="Roboto" pitchFamily="34" charset="0"/>
                <a:ea typeface="Roboto" pitchFamily="34" charset="-122"/>
                <a:cs typeface="Roboto" pitchFamily="34" charset="-120"/>
              </a:rPr>
              <a:t>Sector:</a:t>
            </a:r>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 Cybersecurity</a:t>
            </a:r>
            <a:pPr algn="l" indent="0" marL="0">
              <a:lnSpc>
                <a:spcPts val="2850"/>
              </a:lnSpc>
              <a:buNone/>
            </a:pPr>
            <a:r>
              <a:rPr lang="en-US" sz="1750" b="1" dirty="0">
                <a:solidFill>
                  <a:srgbClr val="CFD0D8"/>
                </a:solidFill>
                <a:latin typeface="Roboto" pitchFamily="34" charset="0"/>
                <a:ea typeface="Roboto" pitchFamily="34" charset="-122"/>
                <a:cs typeface="Roboto" pitchFamily="34" charset="-120"/>
              </a:rPr>
              <a:t>Problem Statement:</a:t>
            </a:r>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 (Already Explained)</a:t>
            </a:r>
            <a:pPr algn="l" indent="0" marL="0">
              <a:lnSpc>
                <a:spcPts val="2850"/>
              </a:lnSpc>
              <a:buNone/>
            </a:pPr>
            <a:r>
              <a:rPr lang="en-US" sz="1750" b="1" dirty="0">
                <a:solidFill>
                  <a:srgbClr val="CFD0D8"/>
                </a:solidFill>
                <a:latin typeface="Roboto" pitchFamily="34" charset="0"/>
                <a:ea typeface="Roboto" pitchFamily="34" charset="-122"/>
                <a:cs typeface="Roboto" pitchFamily="34" charset="-120"/>
              </a:rPr>
              <a:t>Dataset Title:</a:t>
            </a:r>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 Fraud Detection in Electricity and Gas Consumption Challenge</a:t>
            </a:r>
            <a:pPr algn="l" indent="0" marL="0">
              <a:lnSpc>
                <a:spcPts val="2850"/>
              </a:lnSpc>
              <a:buNone/>
            </a:pPr>
            <a:r>
              <a:rPr lang="en-US" sz="1750" b="1" dirty="0">
                <a:solidFill>
                  <a:srgbClr val="CFD0D8"/>
                </a:solidFill>
                <a:latin typeface="Roboto" pitchFamily="34" charset="0"/>
                <a:ea typeface="Roboto" pitchFamily="34" charset="-122"/>
                <a:cs typeface="Roboto" pitchFamily="34" charset="-120"/>
              </a:rPr>
              <a:t>Number of Sataset:</a:t>
            </a:r>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 4</a:t>
            </a:r>
            <a:pPr algn="l" indent="0" marL="0">
              <a:lnSpc>
                <a:spcPts val="2850"/>
              </a:lnSpc>
              <a:buNone/>
            </a:pPr>
            <a:r>
              <a:rPr lang="en-US" sz="1750" b="1" dirty="0">
                <a:solidFill>
                  <a:srgbClr val="CFD0D8"/>
                </a:solidFill>
                <a:latin typeface="Roboto" pitchFamily="34" charset="0"/>
                <a:ea typeface="Roboto" pitchFamily="34" charset="-122"/>
                <a:cs typeface="Roboto" pitchFamily="34" charset="-120"/>
              </a:rPr>
              <a:t>Source Link:</a:t>
            </a:r>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 </a:t>
            </a:r>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https://zindi.africa/competitions/fraud-detection-in-electricity-and-gas-consumption-challenge</a:t>
            </a:r>
            <a:pPr algn="l" indent="0" marL="0">
              <a:lnSpc>
                <a:spcPts val="2850"/>
              </a:lnSpc>
              <a:buNone/>
            </a:pPr>
            <a:r>
              <a:rPr lang="en-US" sz="1750" b="1" u="sng" dirty="0">
                <a:solidFill>
                  <a:srgbClr val="5A6ED8"/>
                </a:solidFill>
                <a:latin typeface="Roboto" pitchFamily="34" charset="0"/>
                <a:ea typeface="Roboto" pitchFamily="34" charset="-122"/>
                <a:cs typeface="Roboto" pitchFamily="34" charset="-120"/>
                <a:hlinkClick r:id="rId1" invalidUrl="" action="" tgtFrame="" tooltip="" history="1" highlightClick="0" endSnd="0">
                  <a:extLst>
                    <a:ext uri="{A12FA001-AC4F-418D-AE19-62706E023703}">
                      <ahyp:hlinkClr xmlns:ahyp="http://schemas.microsoft.com/office/drawing/2018/hyperlinkcolor" val="tx"/>
                    </a:ext>
                  </a:extLst>
                </a:hlinkClick>
              </a:rPr>
              <a:t>Number</a:t>
            </a:r>
            <a:pPr algn="l" indent="0" marL="0">
              <a:lnSpc>
                <a:spcPts val="2850"/>
              </a:lnSpc>
              <a:buNone/>
            </a:pPr>
            <a:r>
              <a:rPr lang="en-US" sz="1750" b="1" dirty="0">
                <a:solidFill>
                  <a:srgbClr val="CFD0D8"/>
                </a:solidFill>
                <a:latin typeface="Roboto" pitchFamily="34" charset="0"/>
                <a:ea typeface="Roboto" pitchFamily="34" charset="-122"/>
                <a:cs typeface="Roboto" pitchFamily="34" charset="-120"/>
              </a:rPr>
              <a:t> of Rows and Columns:</a:t>
            </a:r>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 test_df ===&gt; (1939730, 20) train_df ===&gt; (4476749, 21)</a:t>
            </a:r>
            <a:pPr algn="l" indent="0" marL="0">
              <a:lnSpc>
                <a:spcPts val="2850"/>
              </a:lnSpc>
              <a:buNone/>
            </a:pPr>
            <a:r>
              <a:rPr lang="en-US" sz="1750" b="1" dirty="0">
                <a:solidFill>
                  <a:srgbClr val="CFD0D8"/>
                </a:solidFill>
                <a:latin typeface="Roboto" pitchFamily="34" charset="0"/>
                <a:ea typeface="Roboto" pitchFamily="34" charset="-122"/>
                <a:cs typeface="Roboto" pitchFamily="34" charset="-120"/>
              </a:rPr>
              <a:t>Data Structure:</a:t>
            </a:r>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 Structured (CSV)</a:t>
            </a:r>
            <a:pPr algn="l" indent="0" marL="0">
              <a:lnSpc>
                <a:spcPts val="2850"/>
              </a:lnSpc>
              <a:buNone/>
            </a:pPr>
            <a:r>
              <a:rPr lang="en-US" sz="1750" b="1" dirty="0">
                <a:solidFill>
                  <a:srgbClr val="CFD0D8"/>
                </a:solidFill>
                <a:latin typeface="Roboto" pitchFamily="34" charset="0"/>
                <a:ea typeface="Roboto" pitchFamily="34" charset="-122"/>
                <a:cs typeface="Roboto" pitchFamily="34" charset="-120"/>
              </a:rPr>
              <a:t>Unstructured (Text, Images):</a:t>
            </a:r>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 N/A</a:t>
            </a:r>
            <a:pPr algn="l" indent="0" marL="0">
              <a:lnSpc>
                <a:spcPts val="2850"/>
              </a:lnSpc>
              <a:buNone/>
            </a:pPr>
            <a:r>
              <a:rPr lang="en-US" sz="1750" b="1" dirty="0">
                <a:solidFill>
                  <a:srgbClr val="CFD0D8"/>
                </a:solidFill>
                <a:latin typeface="Roboto" pitchFamily="34" charset="0"/>
                <a:ea typeface="Roboto" pitchFamily="34" charset="-122"/>
                <a:cs typeface="Roboto" pitchFamily="34" charset="-120"/>
              </a:rPr>
              <a:t>Data Status:</a:t>
            </a:r>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 Requires Preprocessing</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40331" y="581739"/>
            <a:ext cx="4230886" cy="528876"/>
          </a:xfrm>
          <a:prstGeom prst="rect">
            <a:avLst/>
          </a:prstGeom>
          <a:noFill/>
          <a:ln/>
        </p:spPr>
        <p:txBody>
          <a:bodyPr wrap="none" lIns="0" tIns="0" rIns="0" bIns="0" rtlCol="0" anchor="t"/>
          <a:lstStyle/>
          <a:p>
            <a:pPr algn="l" indent="0" marL="0">
              <a:lnSpc>
                <a:spcPts val="4150"/>
              </a:lnSpc>
              <a:buNone/>
            </a:pPr>
            <a:r>
              <a:rPr lang="en-US" sz="3300" b="1" dirty="0">
                <a:solidFill>
                  <a:srgbClr val="FFFFFF"/>
                </a:solidFill>
                <a:latin typeface="Roboto Medium" pitchFamily="34" charset="0"/>
                <a:ea typeface="Roboto Medium" pitchFamily="34" charset="-122"/>
                <a:cs typeface="Roboto Medium" pitchFamily="34" charset="-120"/>
              </a:rPr>
              <a:t>Methodology</a:t>
            </a:r>
            <a:endParaRPr lang="en-US" sz="3300" dirty="0"/>
          </a:p>
        </p:txBody>
      </p:sp>
      <p:pic>
        <p:nvPicPr>
          <p:cNvPr id="3" name="Image 0" descr="preencoded.png">    </p:cNvPr>
          <p:cNvPicPr>
            <a:picLocks noChangeAspect="1"/>
          </p:cNvPicPr>
          <p:nvPr/>
        </p:nvPicPr>
        <p:blipFill>
          <a:blip r:embed="rId1"/>
          <a:stretch>
            <a:fillRect/>
          </a:stretch>
        </p:blipFill>
        <p:spPr>
          <a:xfrm>
            <a:off x="740331" y="1586389"/>
            <a:ext cx="6316861" cy="6316861"/>
          </a:xfrm>
          <a:prstGeom prst="rect">
            <a:avLst/>
          </a:prstGeom>
        </p:spPr>
      </p:pic>
      <p:sp>
        <p:nvSpPr>
          <p:cNvPr id="4" name="Text 1"/>
          <p:cNvSpPr/>
          <p:nvPr/>
        </p:nvSpPr>
        <p:spPr>
          <a:xfrm>
            <a:off x="7580828" y="1538883"/>
            <a:ext cx="6316861" cy="338495"/>
          </a:xfrm>
          <a:prstGeom prst="rect">
            <a:avLst/>
          </a:prstGeom>
          <a:noFill/>
          <a:ln/>
        </p:spPr>
        <p:txBody>
          <a:bodyPr wrap="none" lIns="0" tIns="0" rIns="0" bIns="0" rtlCol="0" anchor="t"/>
          <a:lstStyle/>
          <a:p>
            <a:pPr algn="l" marL="342900" indent="-342900">
              <a:lnSpc>
                <a:spcPts val="2650"/>
              </a:lnSpc>
              <a:buSzPct val="100000"/>
              <a:buChar char="•"/>
            </a:pPr>
            <a:r>
              <a:rPr lang="en-US" sz="1650" b="1" dirty="0">
                <a:solidFill>
                  <a:srgbClr val="CFD0D8"/>
                </a:solidFill>
                <a:latin typeface="Roboto" pitchFamily="34" charset="0"/>
                <a:ea typeface="Roboto" pitchFamily="34" charset="-122"/>
                <a:cs typeface="Roboto" pitchFamily="34" charset="-120"/>
              </a:rPr>
              <a:t>Data Preparation:</a:t>
            </a:r>
            <a:endParaRPr lang="en-US" sz="1650" dirty="0"/>
          </a:p>
        </p:txBody>
      </p:sp>
      <p:sp>
        <p:nvSpPr>
          <p:cNvPr id="5" name="Text 2"/>
          <p:cNvSpPr/>
          <p:nvPr/>
        </p:nvSpPr>
        <p:spPr>
          <a:xfrm>
            <a:off x="7580828" y="1951315"/>
            <a:ext cx="6316861" cy="338495"/>
          </a:xfrm>
          <a:prstGeom prst="rect">
            <a:avLst/>
          </a:prstGeom>
          <a:noFill/>
          <a:ln/>
        </p:spPr>
        <p:txBody>
          <a:bodyPr wrap="none" lIns="0" tIns="0" rIns="0" bIns="0" rtlCol="0" anchor="t"/>
          <a:lstStyle/>
          <a:p>
            <a:pPr algn="l" lvl="1" marL="685800" indent="-342900">
              <a:lnSpc>
                <a:spcPts val="2650"/>
              </a:lnSpc>
              <a:buSzPct val="100000"/>
              <a:buChar char="•"/>
            </a:pPr>
            <a:r>
              <a:rPr lang="en-US" sz="1650" dirty="0">
                <a:solidFill>
                  <a:srgbClr val="CFD0D8"/>
                </a:solidFill>
                <a:latin typeface="Roboto" pitchFamily="34" charset="0"/>
                <a:ea typeface="Roboto" pitchFamily="34" charset="-122"/>
                <a:cs typeface="Roboto" pitchFamily="34" charset="-120"/>
              </a:rPr>
              <a:t>Removed irrelevant columns (IDs).</a:t>
            </a:r>
            <a:endParaRPr lang="en-US" sz="1650" dirty="0"/>
          </a:p>
        </p:txBody>
      </p:sp>
      <p:sp>
        <p:nvSpPr>
          <p:cNvPr id="6" name="Text 3"/>
          <p:cNvSpPr/>
          <p:nvPr/>
        </p:nvSpPr>
        <p:spPr>
          <a:xfrm>
            <a:off x="7580828" y="2363748"/>
            <a:ext cx="6316861" cy="338495"/>
          </a:xfrm>
          <a:prstGeom prst="rect">
            <a:avLst/>
          </a:prstGeom>
          <a:noFill/>
          <a:ln/>
        </p:spPr>
        <p:txBody>
          <a:bodyPr wrap="none" lIns="0" tIns="0" rIns="0" bIns="0" rtlCol="0" anchor="t"/>
          <a:lstStyle/>
          <a:p>
            <a:pPr algn="l" lvl="1" marL="685800" indent="-342900">
              <a:lnSpc>
                <a:spcPts val="2650"/>
              </a:lnSpc>
              <a:buSzPct val="100000"/>
              <a:buChar char="•"/>
            </a:pPr>
            <a:r>
              <a:rPr lang="en-US" sz="1650" dirty="0">
                <a:solidFill>
                  <a:srgbClr val="CFD0D8"/>
                </a:solidFill>
                <a:latin typeface="Roboto" pitchFamily="34" charset="0"/>
                <a:ea typeface="Roboto" pitchFamily="34" charset="-122"/>
                <a:cs typeface="Roboto" pitchFamily="34" charset="-120"/>
              </a:rPr>
              <a:t>Encoded categorical variables and scaled numeric features.</a:t>
            </a:r>
            <a:endParaRPr lang="en-US" sz="1650" dirty="0"/>
          </a:p>
        </p:txBody>
      </p:sp>
      <p:sp>
        <p:nvSpPr>
          <p:cNvPr id="7" name="Text 4"/>
          <p:cNvSpPr/>
          <p:nvPr/>
        </p:nvSpPr>
        <p:spPr>
          <a:xfrm>
            <a:off x="7580828" y="2776180"/>
            <a:ext cx="6316861" cy="338495"/>
          </a:xfrm>
          <a:prstGeom prst="rect">
            <a:avLst/>
          </a:prstGeom>
          <a:noFill/>
          <a:ln/>
        </p:spPr>
        <p:txBody>
          <a:bodyPr wrap="none" lIns="0" tIns="0" rIns="0" bIns="0" rtlCol="0" anchor="t"/>
          <a:lstStyle/>
          <a:p>
            <a:pPr algn="l" marL="342900" indent="-342900">
              <a:lnSpc>
                <a:spcPts val="2650"/>
              </a:lnSpc>
              <a:buSzPct val="100000"/>
              <a:buChar char="•"/>
            </a:pPr>
            <a:r>
              <a:rPr lang="en-US" sz="1650" b="1" dirty="0">
                <a:solidFill>
                  <a:srgbClr val="CFD0D8"/>
                </a:solidFill>
                <a:latin typeface="Roboto" pitchFamily="34" charset="0"/>
                <a:ea typeface="Roboto" pitchFamily="34" charset="-122"/>
                <a:cs typeface="Roboto" pitchFamily="34" charset="-120"/>
              </a:rPr>
              <a:t>Modeling:</a:t>
            </a:r>
            <a:endParaRPr lang="en-US" sz="1650" dirty="0"/>
          </a:p>
        </p:txBody>
      </p:sp>
      <p:sp>
        <p:nvSpPr>
          <p:cNvPr id="8" name="Text 5"/>
          <p:cNvSpPr/>
          <p:nvPr/>
        </p:nvSpPr>
        <p:spPr>
          <a:xfrm>
            <a:off x="7580828" y="3188613"/>
            <a:ext cx="6316861" cy="338495"/>
          </a:xfrm>
          <a:prstGeom prst="rect">
            <a:avLst/>
          </a:prstGeom>
          <a:noFill/>
          <a:ln/>
        </p:spPr>
        <p:txBody>
          <a:bodyPr wrap="none" lIns="0" tIns="0" rIns="0" bIns="0" rtlCol="0" anchor="t"/>
          <a:lstStyle/>
          <a:p>
            <a:pPr algn="l" lvl="1" marL="685800" indent="-342900">
              <a:lnSpc>
                <a:spcPts val="2650"/>
              </a:lnSpc>
              <a:buSzPct val="100000"/>
              <a:buChar char="•"/>
            </a:pPr>
            <a:r>
              <a:rPr lang="en-US" sz="1650" dirty="0">
                <a:solidFill>
                  <a:srgbClr val="CFD0D8"/>
                </a:solidFill>
                <a:latin typeface="Roboto" pitchFamily="34" charset="0"/>
                <a:ea typeface="Roboto" pitchFamily="34" charset="-122"/>
                <a:cs typeface="Roboto" pitchFamily="34" charset="-120"/>
              </a:rPr>
              <a:t>Utilized RandomForestClassifier for classification.</a:t>
            </a:r>
            <a:endParaRPr lang="en-US" sz="1650" dirty="0"/>
          </a:p>
        </p:txBody>
      </p:sp>
      <p:sp>
        <p:nvSpPr>
          <p:cNvPr id="9" name="Text 6"/>
          <p:cNvSpPr/>
          <p:nvPr/>
        </p:nvSpPr>
        <p:spPr>
          <a:xfrm>
            <a:off x="7580828" y="3601045"/>
            <a:ext cx="6316861" cy="338495"/>
          </a:xfrm>
          <a:prstGeom prst="rect">
            <a:avLst/>
          </a:prstGeom>
          <a:noFill/>
          <a:ln/>
        </p:spPr>
        <p:txBody>
          <a:bodyPr wrap="none" lIns="0" tIns="0" rIns="0" bIns="0" rtlCol="0" anchor="t"/>
          <a:lstStyle/>
          <a:p>
            <a:pPr algn="l" lvl="1" marL="685800" indent="-342900">
              <a:lnSpc>
                <a:spcPts val="2650"/>
              </a:lnSpc>
              <a:buSzPct val="100000"/>
              <a:buChar char="•"/>
            </a:pPr>
            <a:r>
              <a:rPr lang="en-US" sz="1650" dirty="0">
                <a:solidFill>
                  <a:srgbClr val="CFD0D8"/>
                </a:solidFill>
                <a:latin typeface="Roboto" pitchFamily="34" charset="0"/>
                <a:ea typeface="Roboto" pitchFamily="34" charset="-122"/>
                <a:cs typeface="Roboto" pitchFamily="34" charset="-120"/>
              </a:rPr>
              <a:t>Split data into training and validation sets.</a:t>
            </a:r>
            <a:endParaRPr lang="en-US" sz="1650" dirty="0"/>
          </a:p>
        </p:txBody>
      </p:sp>
      <p:sp>
        <p:nvSpPr>
          <p:cNvPr id="10" name="Text 7"/>
          <p:cNvSpPr/>
          <p:nvPr/>
        </p:nvSpPr>
        <p:spPr>
          <a:xfrm>
            <a:off x="7580828" y="4013478"/>
            <a:ext cx="6316861" cy="338495"/>
          </a:xfrm>
          <a:prstGeom prst="rect">
            <a:avLst/>
          </a:prstGeom>
          <a:noFill/>
          <a:ln/>
        </p:spPr>
        <p:txBody>
          <a:bodyPr wrap="none" lIns="0" tIns="0" rIns="0" bIns="0" rtlCol="0" anchor="t"/>
          <a:lstStyle/>
          <a:p>
            <a:pPr algn="l" lvl="1" marL="685800" indent="-342900">
              <a:lnSpc>
                <a:spcPts val="2650"/>
              </a:lnSpc>
              <a:buSzPct val="100000"/>
              <a:buChar char="•"/>
            </a:pPr>
            <a:r>
              <a:rPr lang="en-US" sz="1650" dirty="0">
                <a:solidFill>
                  <a:srgbClr val="CFD0D8"/>
                </a:solidFill>
                <a:latin typeface="Roboto" pitchFamily="34" charset="0"/>
                <a:ea typeface="Roboto" pitchFamily="34" charset="-122"/>
                <a:cs typeface="Roboto" pitchFamily="34" charset="-120"/>
              </a:rPr>
              <a:t>Evaluated model using accuracy and classification report.</a:t>
            </a:r>
            <a:endParaRPr lang="en-US" sz="1650" dirty="0"/>
          </a:p>
        </p:txBody>
      </p:sp>
      <p:sp>
        <p:nvSpPr>
          <p:cNvPr id="11" name="Text 8"/>
          <p:cNvSpPr/>
          <p:nvPr/>
        </p:nvSpPr>
        <p:spPr>
          <a:xfrm>
            <a:off x="7580828" y="4425910"/>
            <a:ext cx="6316861" cy="338495"/>
          </a:xfrm>
          <a:prstGeom prst="rect">
            <a:avLst/>
          </a:prstGeom>
          <a:noFill/>
          <a:ln/>
        </p:spPr>
        <p:txBody>
          <a:bodyPr wrap="none" lIns="0" tIns="0" rIns="0" bIns="0" rtlCol="0" anchor="t"/>
          <a:lstStyle/>
          <a:p>
            <a:pPr algn="l" marL="342900" indent="-342900">
              <a:lnSpc>
                <a:spcPts val="2650"/>
              </a:lnSpc>
              <a:buSzPct val="100000"/>
              <a:buChar char="•"/>
            </a:pPr>
            <a:r>
              <a:rPr lang="en-US" sz="1650" b="1" dirty="0">
                <a:solidFill>
                  <a:srgbClr val="CFD0D8"/>
                </a:solidFill>
                <a:latin typeface="Roboto" pitchFamily="34" charset="0"/>
                <a:ea typeface="Roboto" pitchFamily="34" charset="-122"/>
                <a:cs typeface="Roboto" pitchFamily="34" charset="-120"/>
              </a:rPr>
              <a:t>Visualization:</a:t>
            </a:r>
            <a:endParaRPr lang="en-US" sz="1650" dirty="0"/>
          </a:p>
        </p:txBody>
      </p:sp>
      <p:sp>
        <p:nvSpPr>
          <p:cNvPr id="12" name="Text 9"/>
          <p:cNvSpPr/>
          <p:nvPr/>
        </p:nvSpPr>
        <p:spPr>
          <a:xfrm>
            <a:off x="7580828" y="4838343"/>
            <a:ext cx="6316861" cy="676989"/>
          </a:xfrm>
          <a:prstGeom prst="rect">
            <a:avLst/>
          </a:prstGeom>
          <a:noFill/>
          <a:ln/>
        </p:spPr>
        <p:txBody>
          <a:bodyPr wrap="square" lIns="0" tIns="0" rIns="0" bIns="0" rtlCol="0" anchor="t"/>
          <a:lstStyle/>
          <a:p>
            <a:pPr algn="l" lvl="1" marL="685800" indent="-342900">
              <a:lnSpc>
                <a:spcPts val="2650"/>
              </a:lnSpc>
              <a:buSzPct val="100000"/>
              <a:buChar char="•"/>
            </a:pPr>
            <a:r>
              <a:rPr lang="en-US" sz="1650" dirty="0">
                <a:solidFill>
                  <a:srgbClr val="CFD0D8"/>
                </a:solidFill>
                <a:latin typeface="Roboto" pitchFamily="34" charset="0"/>
                <a:ea typeface="Roboto" pitchFamily="34" charset="-122"/>
                <a:cs typeface="Roboto" pitchFamily="34" charset="-120"/>
              </a:rPr>
              <a:t>Developed interactive Power BI dashboard for data exploration and insight communication.</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759750"/>
            <a:ext cx="4536519" cy="566976"/>
          </a:xfrm>
          <a:prstGeom prst="rect">
            <a:avLst/>
          </a:prstGeom>
          <a:noFill/>
          <a:ln/>
        </p:spPr>
        <p:txBody>
          <a:bodyPr wrap="none" lIns="0" tIns="0" rIns="0" bIns="0" rtlCol="0" anchor="t"/>
          <a:lstStyle/>
          <a:p>
            <a:pPr algn="l" indent="0" marL="0">
              <a:lnSpc>
                <a:spcPts val="4450"/>
              </a:lnSpc>
              <a:buNone/>
            </a:pPr>
            <a:r>
              <a:rPr lang="en-US" sz="3550" b="1" dirty="0">
                <a:solidFill>
                  <a:srgbClr val="FFFFFF"/>
                </a:solidFill>
                <a:latin typeface="Roboto Medium" pitchFamily="34" charset="0"/>
                <a:ea typeface="Roboto Medium" pitchFamily="34" charset="-122"/>
                <a:cs typeface="Roboto Medium" pitchFamily="34" charset="-120"/>
              </a:rPr>
              <a:t>Tools &amp; Technologies</a:t>
            </a:r>
            <a:endParaRPr lang="en-US" sz="3550" dirty="0"/>
          </a:p>
        </p:txBody>
      </p:sp>
      <p:sp>
        <p:nvSpPr>
          <p:cNvPr id="3" name="Text 1"/>
          <p:cNvSpPr/>
          <p:nvPr/>
        </p:nvSpPr>
        <p:spPr>
          <a:xfrm>
            <a:off x="793790" y="3780353"/>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Python, Pandas, NumPy</a:t>
            </a:r>
            <a:endParaRPr lang="en-US" sz="1750" dirty="0"/>
          </a:p>
        </p:txBody>
      </p:sp>
      <p:sp>
        <p:nvSpPr>
          <p:cNvPr id="4" name="Text 2"/>
          <p:cNvSpPr/>
          <p:nvPr/>
        </p:nvSpPr>
        <p:spPr>
          <a:xfrm>
            <a:off x="793790" y="4222552"/>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Scikit-learn, XGBoost, LightGBM</a:t>
            </a:r>
            <a:endParaRPr lang="en-US" sz="1750" dirty="0"/>
          </a:p>
        </p:txBody>
      </p:sp>
      <p:sp>
        <p:nvSpPr>
          <p:cNvPr id="5" name="Text 3"/>
          <p:cNvSpPr/>
          <p:nvPr/>
        </p:nvSpPr>
        <p:spPr>
          <a:xfrm>
            <a:off x="793790" y="4664750"/>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Google Colab</a:t>
            </a:r>
            <a:endParaRPr lang="en-US" sz="1750" dirty="0"/>
          </a:p>
        </p:txBody>
      </p:sp>
      <p:sp>
        <p:nvSpPr>
          <p:cNvPr id="6" name="Text 4"/>
          <p:cNvSpPr/>
          <p:nvPr/>
        </p:nvSpPr>
        <p:spPr>
          <a:xfrm>
            <a:off x="793790" y="5106948"/>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Zindi for model evaluation</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3241596"/>
            <a:ext cx="4536519" cy="566976"/>
          </a:xfrm>
          <a:prstGeom prst="rect">
            <a:avLst/>
          </a:prstGeom>
          <a:noFill/>
          <a:ln/>
        </p:spPr>
        <p:txBody>
          <a:bodyPr wrap="none" lIns="0" tIns="0" rIns="0" bIns="0" rtlCol="0" anchor="t"/>
          <a:lstStyle/>
          <a:p>
            <a:pPr algn="l" indent="0" marL="0">
              <a:lnSpc>
                <a:spcPts val="4450"/>
              </a:lnSpc>
              <a:buNone/>
            </a:pPr>
            <a:r>
              <a:rPr lang="en-US" sz="3550" b="1" dirty="0">
                <a:solidFill>
                  <a:srgbClr val="FFFFFF"/>
                </a:solidFill>
                <a:latin typeface="Roboto Medium" pitchFamily="34" charset="0"/>
                <a:ea typeface="Roboto Medium" pitchFamily="34" charset="-122"/>
                <a:cs typeface="Roboto Medium" pitchFamily="34" charset="-120"/>
              </a:rPr>
              <a:t>Evaluation</a:t>
            </a:r>
            <a:endParaRPr lang="en-US" sz="3550" dirty="0"/>
          </a:p>
        </p:txBody>
      </p:sp>
      <p:sp>
        <p:nvSpPr>
          <p:cNvPr id="3" name="Text 1"/>
          <p:cNvSpPr/>
          <p:nvPr/>
        </p:nvSpPr>
        <p:spPr>
          <a:xfrm>
            <a:off x="793790" y="4262199"/>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Submissions are evaluated on </a:t>
            </a:r>
            <a:pPr algn="l" indent="0" marL="0">
              <a:lnSpc>
                <a:spcPts val="2850"/>
              </a:lnSpc>
              <a:buNone/>
            </a:pPr>
            <a:r>
              <a:rPr lang="en-US" sz="1750" b="1" dirty="0">
                <a:solidFill>
                  <a:srgbClr val="CFD0D8"/>
                </a:solidFill>
                <a:latin typeface="Roboto" pitchFamily="34" charset="0"/>
                <a:ea typeface="Roboto" pitchFamily="34" charset="-122"/>
                <a:cs typeface="Roboto" pitchFamily="34" charset="-120"/>
              </a:rPr>
              <a:t>Zindi</a:t>
            </a:r>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 using classification metrics like </a:t>
            </a:r>
            <a:pPr algn="l" indent="0" marL="0">
              <a:lnSpc>
                <a:spcPts val="2850"/>
              </a:lnSpc>
              <a:buNone/>
            </a:pPr>
            <a:r>
              <a:rPr lang="en-US" sz="1750" b="1" dirty="0">
                <a:solidFill>
                  <a:srgbClr val="CFD0D8"/>
                </a:solidFill>
                <a:latin typeface="Roboto" pitchFamily="34" charset="0"/>
                <a:ea typeface="Roboto" pitchFamily="34" charset="-122"/>
                <a:cs typeface="Roboto" pitchFamily="34" charset="-120"/>
              </a:rPr>
              <a:t>ROC-AUC</a:t>
            </a:r>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 The model's performance will determine the ranking on the leaderboard</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114306"/>
            <a:ext cx="4536519" cy="566976"/>
          </a:xfrm>
          <a:prstGeom prst="rect">
            <a:avLst/>
          </a:prstGeom>
          <a:noFill/>
          <a:ln/>
        </p:spPr>
        <p:txBody>
          <a:bodyPr wrap="none" lIns="0" tIns="0" rIns="0" bIns="0" rtlCol="0" anchor="t"/>
          <a:lstStyle/>
          <a:p>
            <a:pPr algn="l" indent="0" marL="0">
              <a:lnSpc>
                <a:spcPts val="4450"/>
              </a:lnSpc>
              <a:buNone/>
            </a:pPr>
            <a:r>
              <a:rPr lang="en-US" sz="3550" b="1" dirty="0">
                <a:solidFill>
                  <a:srgbClr val="FFFFFF"/>
                </a:solidFill>
                <a:latin typeface="Roboto Medium" pitchFamily="34" charset="0"/>
                <a:ea typeface="Roboto Medium" pitchFamily="34" charset="-122"/>
                <a:cs typeface="Roboto Medium" pitchFamily="34" charset="-120"/>
              </a:rPr>
              <a:t>Results</a:t>
            </a:r>
            <a:endParaRPr lang="en-US" sz="3550" dirty="0"/>
          </a:p>
        </p:txBody>
      </p:sp>
      <p:sp>
        <p:nvSpPr>
          <p:cNvPr id="3" name="Text 1"/>
          <p:cNvSpPr/>
          <p:nvPr/>
        </p:nvSpPr>
        <p:spPr>
          <a:xfrm>
            <a:off x="793790" y="2134910"/>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Effective fraud analysis in Power BI relies on integrating diverse data sources. This ensures a broad and deep understanding of all potential threats.</a:t>
            </a:r>
            <a:endParaRPr lang="en-US" sz="1750" dirty="0"/>
          </a:p>
        </p:txBody>
      </p:sp>
      <p:sp>
        <p:nvSpPr>
          <p:cNvPr id="4" name="Shape 2"/>
          <p:cNvSpPr/>
          <p:nvPr/>
        </p:nvSpPr>
        <p:spPr>
          <a:xfrm>
            <a:off x="793790" y="3456027"/>
            <a:ext cx="6407944" cy="3659267"/>
          </a:xfrm>
          <a:prstGeom prst="roundRect">
            <a:avLst>
              <a:gd name="adj" fmla="val 3998"/>
            </a:avLst>
          </a:prstGeom>
          <a:solidFill>
            <a:srgbClr val="000018">
              <a:alpha val="95000"/>
            </a:srgbClr>
          </a:solidFill>
          <a:ln/>
        </p:spPr>
      </p:sp>
      <p:sp>
        <p:nvSpPr>
          <p:cNvPr id="5" name="Shape 3"/>
          <p:cNvSpPr/>
          <p:nvPr/>
        </p:nvSpPr>
        <p:spPr>
          <a:xfrm>
            <a:off x="793790" y="3425547"/>
            <a:ext cx="6407944" cy="121920"/>
          </a:xfrm>
          <a:prstGeom prst="roundRect">
            <a:avLst>
              <a:gd name="adj" fmla="val 78139"/>
            </a:avLst>
          </a:prstGeom>
          <a:solidFill>
            <a:srgbClr val="5A6ED8"/>
          </a:solidFill>
          <a:ln/>
        </p:spPr>
      </p:sp>
      <p:sp>
        <p:nvSpPr>
          <p:cNvPr id="6" name="Shape 4"/>
          <p:cNvSpPr/>
          <p:nvPr/>
        </p:nvSpPr>
        <p:spPr>
          <a:xfrm>
            <a:off x="3657540" y="3115866"/>
            <a:ext cx="680442" cy="680442"/>
          </a:xfrm>
          <a:prstGeom prst="roundRect">
            <a:avLst>
              <a:gd name="adj" fmla="val 134383"/>
            </a:avLst>
          </a:prstGeom>
          <a:solidFill>
            <a:srgbClr val="5A6ED8"/>
          </a:solidFill>
          <a:ln/>
        </p:spPr>
      </p:sp>
      <p:sp>
        <p:nvSpPr>
          <p:cNvPr id="7" name="Text 5"/>
          <p:cNvSpPr/>
          <p:nvPr/>
        </p:nvSpPr>
        <p:spPr>
          <a:xfrm>
            <a:off x="3861614" y="3286006"/>
            <a:ext cx="272177" cy="340162"/>
          </a:xfrm>
          <a:prstGeom prst="rect">
            <a:avLst/>
          </a:prstGeom>
          <a:noFill/>
          <a:ln/>
        </p:spPr>
        <p:txBody>
          <a:bodyPr wrap="none" lIns="0" tIns="0" rIns="0" bIns="0" rtlCol="0" anchor="t"/>
          <a:lstStyle/>
          <a:p>
            <a:pPr algn="l" indent="0" marL="0">
              <a:lnSpc>
                <a:spcPts val="3400"/>
              </a:lnSpc>
              <a:buNone/>
            </a:pPr>
            <a:r>
              <a:rPr lang="en-US" sz="2100" dirty="0">
                <a:solidFill>
                  <a:srgbClr val="FFFFFF"/>
                </a:solidFill>
                <a:latin typeface="Roboto Medium" pitchFamily="34" charset="0"/>
                <a:ea typeface="Roboto Medium" pitchFamily="34" charset="-122"/>
                <a:cs typeface="Roboto Medium" pitchFamily="34" charset="-120"/>
              </a:rPr>
              <a:t>1</a:t>
            </a:r>
            <a:endParaRPr lang="en-US" sz="2100" dirty="0"/>
          </a:p>
        </p:txBody>
      </p:sp>
      <p:sp>
        <p:nvSpPr>
          <p:cNvPr id="8" name="Text 6"/>
          <p:cNvSpPr/>
          <p:nvPr/>
        </p:nvSpPr>
        <p:spPr>
          <a:xfrm>
            <a:off x="1051084" y="4023003"/>
            <a:ext cx="5893356" cy="362903"/>
          </a:xfrm>
          <a:prstGeom prst="rect">
            <a:avLst/>
          </a:prstGeom>
          <a:noFill/>
          <a:ln/>
        </p:spPr>
        <p:txBody>
          <a:bodyPr wrap="none" lIns="0" tIns="0" rIns="0" bIns="0" rtlCol="0" anchor="t"/>
          <a:lstStyle/>
          <a:p>
            <a:pPr algn="l" indent="0" marL="0">
              <a:lnSpc>
                <a:spcPts val="2850"/>
              </a:lnSpc>
              <a:buNone/>
            </a:pPr>
            <a:r>
              <a:rPr lang="en-US" sz="1750" b="1" dirty="0">
                <a:solidFill>
                  <a:srgbClr val="CFD0D8"/>
                </a:solidFill>
                <a:latin typeface="Roboto" pitchFamily="34" charset="0"/>
                <a:ea typeface="Roboto" pitchFamily="34" charset="-122"/>
                <a:cs typeface="Roboto" pitchFamily="34" charset="-120"/>
              </a:rPr>
              <a:t>Model Performance</a:t>
            </a:r>
            <a:endParaRPr lang="en-US" sz="1750" dirty="0"/>
          </a:p>
        </p:txBody>
      </p:sp>
      <p:sp>
        <p:nvSpPr>
          <p:cNvPr id="9" name="Text 7"/>
          <p:cNvSpPr/>
          <p:nvPr/>
        </p:nvSpPr>
        <p:spPr>
          <a:xfrm>
            <a:off x="1051084" y="4521994"/>
            <a:ext cx="5893356"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Achieved high accuracy on validation data.</a:t>
            </a:r>
            <a:endParaRPr lang="en-US" sz="1750" dirty="0"/>
          </a:p>
        </p:txBody>
      </p:sp>
      <p:sp>
        <p:nvSpPr>
          <p:cNvPr id="10" name="Text 8"/>
          <p:cNvSpPr/>
          <p:nvPr/>
        </p:nvSpPr>
        <p:spPr>
          <a:xfrm>
            <a:off x="1051084" y="4964192"/>
            <a:ext cx="5893356"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Classification report shows precision, recall, and F1-score for each class.</a:t>
            </a:r>
            <a:endParaRPr lang="en-US" sz="1750" dirty="0"/>
          </a:p>
        </p:txBody>
      </p:sp>
      <p:sp>
        <p:nvSpPr>
          <p:cNvPr id="11" name="Text 9"/>
          <p:cNvSpPr/>
          <p:nvPr/>
        </p:nvSpPr>
        <p:spPr>
          <a:xfrm>
            <a:off x="1051084" y="5769293"/>
            <a:ext cx="5893356" cy="1088708"/>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Confusion matrix highlights the model’s ability to distinguish between fraudulent and non-fraudulent cases.</a:t>
            </a:r>
            <a:endParaRPr lang="en-US" sz="1750" dirty="0"/>
          </a:p>
        </p:txBody>
      </p:sp>
      <p:sp>
        <p:nvSpPr>
          <p:cNvPr id="12" name="Shape 10"/>
          <p:cNvSpPr/>
          <p:nvPr/>
        </p:nvSpPr>
        <p:spPr>
          <a:xfrm>
            <a:off x="7428548" y="3456027"/>
            <a:ext cx="6408063" cy="3659267"/>
          </a:xfrm>
          <a:prstGeom prst="roundRect">
            <a:avLst>
              <a:gd name="adj" fmla="val 3998"/>
            </a:avLst>
          </a:prstGeom>
          <a:solidFill>
            <a:srgbClr val="000018">
              <a:alpha val="95000"/>
            </a:srgbClr>
          </a:solidFill>
          <a:ln/>
        </p:spPr>
      </p:sp>
      <p:sp>
        <p:nvSpPr>
          <p:cNvPr id="13" name="Shape 11"/>
          <p:cNvSpPr/>
          <p:nvPr/>
        </p:nvSpPr>
        <p:spPr>
          <a:xfrm>
            <a:off x="7428548" y="3425547"/>
            <a:ext cx="6408063" cy="121920"/>
          </a:xfrm>
          <a:prstGeom prst="roundRect">
            <a:avLst>
              <a:gd name="adj" fmla="val 78139"/>
            </a:avLst>
          </a:prstGeom>
          <a:solidFill>
            <a:srgbClr val="5A6ED8"/>
          </a:solidFill>
          <a:ln/>
        </p:spPr>
      </p:sp>
      <p:sp>
        <p:nvSpPr>
          <p:cNvPr id="14" name="Shape 12"/>
          <p:cNvSpPr/>
          <p:nvPr/>
        </p:nvSpPr>
        <p:spPr>
          <a:xfrm>
            <a:off x="10292298" y="3115866"/>
            <a:ext cx="680442" cy="680442"/>
          </a:xfrm>
          <a:prstGeom prst="roundRect">
            <a:avLst>
              <a:gd name="adj" fmla="val 134383"/>
            </a:avLst>
          </a:prstGeom>
          <a:solidFill>
            <a:srgbClr val="5A6ED8"/>
          </a:solidFill>
          <a:ln/>
        </p:spPr>
      </p:sp>
      <p:sp>
        <p:nvSpPr>
          <p:cNvPr id="15" name="Text 13"/>
          <p:cNvSpPr/>
          <p:nvPr/>
        </p:nvSpPr>
        <p:spPr>
          <a:xfrm>
            <a:off x="10496371" y="3286006"/>
            <a:ext cx="272177" cy="340162"/>
          </a:xfrm>
          <a:prstGeom prst="rect">
            <a:avLst/>
          </a:prstGeom>
          <a:noFill/>
          <a:ln/>
        </p:spPr>
        <p:txBody>
          <a:bodyPr wrap="none" lIns="0" tIns="0" rIns="0" bIns="0" rtlCol="0" anchor="t"/>
          <a:lstStyle/>
          <a:p>
            <a:pPr algn="l" indent="0" marL="0">
              <a:lnSpc>
                <a:spcPts val="3400"/>
              </a:lnSpc>
              <a:buNone/>
            </a:pPr>
            <a:r>
              <a:rPr lang="en-US" sz="2100" dirty="0">
                <a:solidFill>
                  <a:srgbClr val="FFFFFF"/>
                </a:solidFill>
                <a:latin typeface="Roboto Medium" pitchFamily="34" charset="0"/>
                <a:ea typeface="Roboto Medium" pitchFamily="34" charset="-122"/>
                <a:cs typeface="Roboto Medium" pitchFamily="34" charset="-120"/>
              </a:rPr>
              <a:t>2</a:t>
            </a:r>
            <a:endParaRPr lang="en-US" sz="2100" dirty="0"/>
          </a:p>
        </p:txBody>
      </p:sp>
      <p:sp>
        <p:nvSpPr>
          <p:cNvPr id="16" name="Text 14"/>
          <p:cNvSpPr/>
          <p:nvPr/>
        </p:nvSpPr>
        <p:spPr>
          <a:xfrm>
            <a:off x="7685842" y="4023003"/>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CFD0D8"/>
                </a:solidFill>
                <a:latin typeface="Roboto Medium" pitchFamily="34" charset="0"/>
                <a:ea typeface="Roboto Medium" pitchFamily="34" charset="-122"/>
                <a:cs typeface="Roboto Medium" pitchFamily="34" charset="-120"/>
              </a:rPr>
              <a:t>Key Insights</a:t>
            </a:r>
            <a:endParaRPr lang="en-US" sz="2200" dirty="0"/>
          </a:p>
        </p:txBody>
      </p:sp>
      <p:sp>
        <p:nvSpPr>
          <p:cNvPr id="17" name="Text 15"/>
          <p:cNvSpPr/>
          <p:nvPr/>
        </p:nvSpPr>
        <p:spPr>
          <a:xfrm>
            <a:off x="7685842" y="4513421"/>
            <a:ext cx="5893475"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Identified high-risk customer segments and patterns.</a:t>
            </a:r>
            <a:endParaRPr lang="en-US" sz="1750" dirty="0"/>
          </a:p>
        </p:txBody>
      </p:sp>
      <p:sp>
        <p:nvSpPr>
          <p:cNvPr id="18" name="Text 16"/>
          <p:cNvSpPr/>
          <p:nvPr/>
        </p:nvSpPr>
        <p:spPr>
          <a:xfrm>
            <a:off x="7685842" y="4955619"/>
            <a:ext cx="5893475"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Visual trends and distributions presented in Power BI.</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2106335"/>
            <a:ext cx="4536519" cy="566976"/>
          </a:xfrm>
          <a:prstGeom prst="rect">
            <a:avLst/>
          </a:prstGeom>
          <a:noFill/>
          <a:ln/>
        </p:spPr>
        <p:txBody>
          <a:bodyPr wrap="none" lIns="0" tIns="0" rIns="0" bIns="0" rtlCol="0" anchor="t"/>
          <a:lstStyle/>
          <a:p>
            <a:pPr algn="l" indent="0" marL="0">
              <a:lnSpc>
                <a:spcPts val="4450"/>
              </a:lnSpc>
              <a:buNone/>
            </a:pPr>
            <a:r>
              <a:rPr lang="en-US" sz="3550" b="1" dirty="0">
                <a:solidFill>
                  <a:srgbClr val="FFFFFF"/>
                </a:solidFill>
                <a:latin typeface="Roboto Medium" pitchFamily="34" charset="0"/>
                <a:ea typeface="Roboto Medium" pitchFamily="34" charset="-122"/>
                <a:cs typeface="Roboto Medium" pitchFamily="34" charset="-120"/>
              </a:rPr>
              <a:t>Recommendations</a:t>
            </a:r>
            <a:endParaRPr lang="en-US" sz="3550" dirty="0"/>
          </a:p>
        </p:txBody>
      </p:sp>
      <p:sp>
        <p:nvSpPr>
          <p:cNvPr id="3" name="Text 1"/>
          <p:cNvSpPr/>
          <p:nvPr/>
        </p:nvSpPr>
        <p:spPr>
          <a:xfrm>
            <a:off x="793790" y="315527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Roboto Medium" pitchFamily="34" charset="0"/>
                <a:ea typeface="Roboto Medium" pitchFamily="34" charset="-122"/>
                <a:cs typeface="Roboto Medium" pitchFamily="34" charset="-120"/>
              </a:rPr>
              <a:t>Key Metrics</a:t>
            </a:r>
            <a:endParaRPr lang="en-US" sz="2200" dirty="0"/>
          </a:p>
        </p:txBody>
      </p:sp>
      <p:sp>
        <p:nvSpPr>
          <p:cNvPr id="4" name="Text 2"/>
          <p:cNvSpPr/>
          <p:nvPr/>
        </p:nvSpPr>
        <p:spPr>
          <a:xfrm>
            <a:off x="793790" y="3736419"/>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Failed Login Attempts</a:t>
            </a:r>
            <a:endParaRPr lang="en-US" sz="1750" dirty="0"/>
          </a:p>
        </p:txBody>
      </p:sp>
      <p:sp>
        <p:nvSpPr>
          <p:cNvPr id="5" name="Text 3"/>
          <p:cNvSpPr/>
          <p:nvPr/>
        </p:nvSpPr>
        <p:spPr>
          <a:xfrm>
            <a:off x="793790" y="4178617"/>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Fraud Transaction Counts</a:t>
            </a:r>
            <a:endParaRPr lang="en-US" sz="1750" dirty="0"/>
          </a:p>
        </p:txBody>
      </p:sp>
      <p:sp>
        <p:nvSpPr>
          <p:cNvPr id="6" name="Text 4"/>
          <p:cNvSpPr/>
          <p:nvPr/>
        </p:nvSpPr>
        <p:spPr>
          <a:xfrm>
            <a:off x="793790" y="4620816"/>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Geographic Mapping of Suspicious Activities</a:t>
            </a:r>
            <a:endParaRPr lang="en-US" sz="1750" dirty="0"/>
          </a:p>
        </p:txBody>
      </p:sp>
      <p:sp>
        <p:nvSpPr>
          <p:cNvPr id="7" name="Text 5"/>
          <p:cNvSpPr/>
          <p:nvPr/>
        </p:nvSpPr>
        <p:spPr>
          <a:xfrm>
            <a:off x="793790" y="5063014"/>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User Risk Scores</a:t>
            </a:r>
            <a:endParaRPr lang="en-US" sz="1750" dirty="0"/>
          </a:p>
        </p:txBody>
      </p:sp>
      <p:sp>
        <p:nvSpPr>
          <p:cNvPr id="8" name="Text 6"/>
          <p:cNvSpPr/>
          <p:nvPr/>
        </p:nvSpPr>
        <p:spPr>
          <a:xfrm>
            <a:off x="7599521" y="315527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Roboto Medium" pitchFamily="34" charset="0"/>
                <a:ea typeface="Roboto Medium" pitchFamily="34" charset="-122"/>
                <a:cs typeface="Roboto Medium" pitchFamily="34" charset="-120"/>
              </a:rPr>
              <a:t>Visualizations</a:t>
            </a:r>
            <a:endParaRPr lang="en-US" sz="2200" dirty="0"/>
          </a:p>
        </p:txBody>
      </p:sp>
      <p:sp>
        <p:nvSpPr>
          <p:cNvPr id="9" name="Text 7"/>
          <p:cNvSpPr/>
          <p:nvPr/>
        </p:nvSpPr>
        <p:spPr>
          <a:xfrm>
            <a:off x="7599521" y="3736419"/>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Line Charts for Trend Analysis</a:t>
            </a:r>
            <a:endParaRPr lang="en-US" sz="1750" dirty="0"/>
          </a:p>
        </p:txBody>
      </p:sp>
      <p:sp>
        <p:nvSpPr>
          <p:cNvPr id="10" name="Text 8"/>
          <p:cNvSpPr/>
          <p:nvPr/>
        </p:nvSpPr>
        <p:spPr>
          <a:xfrm>
            <a:off x="7599521" y="4178617"/>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Maps for Location-Based Anomalies</a:t>
            </a:r>
            <a:endParaRPr lang="en-US" sz="1750" dirty="0"/>
          </a:p>
        </p:txBody>
      </p:sp>
      <p:sp>
        <p:nvSpPr>
          <p:cNvPr id="11" name="Text 9"/>
          <p:cNvSpPr/>
          <p:nvPr/>
        </p:nvSpPr>
        <p:spPr>
          <a:xfrm>
            <a:off x="7599521" y="4620816"/>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Tables for Detailed User Risk Profiles</a:t>
            </a:r>
            <a:endParaRPr lang="en-US" sz="1750" dirty="0"/>
          </a:p>
        </p:txBody>
      </p:sp>
      <p:sp>
        <p:nvSpPr>
          <p:cNvPr id="12" name="Text 10"/>
          <p:cNvSpPr/>
          <p:nvPr/>
        </p:nvSpPr>
        <p:spPr>
          <a:xfrm>
            <a:off x="7599521" y="5063014"/>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Interactive Slicers and Filters</a:t>
            </a:r>
            <a:endParaRPr lang="en-US" sz="1750" dirty="0"/>
          </a:p>
        </p:txBody>
      </p:sp>
      <p:sp>
        <p:nvSpPr>
          <p:cNvPr id="13" name="Text 11"/>
          <p:cNvSpPr/>
          <p:nvPr/>
        </p:nvSpPr>
        <p:spPr>
          <a:xfrm>
            <a:off x="793790" y="5760363"/>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Interactive elements allow dynamic analysis by time, category, or region, empowering deeper investigations.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2138720"/>
            <a:ext cx="4536519" cy="566976"/>
          </a:xfrm>
          <a:prstGeom prst="rect">
            <a:avLst/>
          </a:prstGeom>
          <a:noFill/>
          <a:ln/>
        </p:spPr>
        <p:txBody>
          <a:bodyPr wrap="none" lIns="0" tIns="0" rIns="0" bIns="0" rtlCol="0" anchor="t"/>
          <a:lstStyle/>
          <a:p>
            <a:pPr algn="l" indent="0" marL="0">
              <a:lnSpc>
                <a:spcPts val="4450"/>
              </a:lnSpc>
              <a:buNone/>
            </a:pPr>
            <a:r>
              <a:rPr lang="en-US" sz="3550" b="1" dirty="0">
                <a:solidFill>
                  <a:srgbClr val="FFFFFF"/>
                </a:solidFill>
                <a:latin typeface="Roboto Medium" pitchFamily="34" charset="0"/>
                <a:ea typeface="Roboto Medium" pitchFamily="34" charset="-122"/>
                <a:cs typeface="Roboto Medium" pitchFamily="34" charset="-120"/>
              </a:rPr>
              <a:t>Recommendations</a:t>
            </a:r>
            <a:endParaRPr lang="en-US" sz="3550" dirty="0"/>
          </a:p>
        </p:txBody>
      </p:sp>
      <p:pic>
        <p:nvPicPr>
          <p:cNvPr id="3" name="Image 0" descr="preencoded.png">    </p:cNvPr>
          <p:cNvPicPr>
            <a:picLocks noChangeAspect="1"/>
          </p:cNvPicPr>
          <p:nvPr/>
        </p:nvPicPr>
        <p:blipFill>
          <a:blip r:embed="rId1"/>
          <a:stretch>
            <a:fillRect/>
          </a:stretch>
        </p:blipFill>
        <p:spPr>
          <a:xfrm>
            <a:off x="793790" y="3159323"/>
            <a:ext cx="4347567" cy="907256"/>
          </a:xfrm>
          <a:prstGeom prst="rect">
            <a:avLst/>
          </a:prstGeom>
        </p:spPr>
      </p:pic>
      <p:sp>
        <p:nvSpPr>
          <p:cNvPr id="4" name="Text 1"/>
          <p:cNvSpPr/>
          <p:nvPr/>
        </p:nvSpPr>
        <p:spPr>
          <a:xfrm>
            <a:off x="1020604" y="4293394"/>
            <a:ext cx="3893939" cy="708660"/>
          </a:xfrm>
          <a:prstGeom prst="rect">
            <a:avLst/>
          </a:prstGeom>
          <a:noFill/>
          <a:ln/>
        </p:spPr>
        <p:txBody>
          <a:bodyPr wrap="square" lIns="0" tIns="0" rIns="0" bIns="0" rtlCol="0" anchor="t"/>
          <a:lstStyle/>
          <a:p>
            <a:pPr algn="l" indent="0" marL="0">
              <a:lnSpc>
                <a:spcPts val="2750"/>
              </a:lnSpc>
              <a:buNone/>
            </a:pPr>
            <a:r>
              <a:rPr lang="en-US" sz="2200" b="1" dirty="0">
                <a:solidFill>
                  <a:srgbClr val="CFD0D8"/>
                </a:solidFill>
                <a:latin typeface="Roboto Medium" pitchFamily="34" charset="0"/>
                <a:ea typeface="Roboto Medium" pitchFamily="34" charset="-122"/>
                <a:cs typeface="Roboto Medium" pitchFamily="34" charset="-120"/>
              </a:rPr>
              <a:t>Prioritize High-Risk Accounts for Inspection</a:t>
            </a:r>
            <a:endParaRPr lang="en-US" sz="2200" dirty="0"/>
          </a:p>
        </p:txBody>
      </p:sp>
      <p:sp>
        <p:nvSpPr>
          <p:cNvPr id="5" name="Text 2"/>
          <p:cNvSpPr/>
          <p:nvPr/>
        </p:nvSpPr>
        <p:spPr>
          <a:xfrm>
            <a:off x="1020604" y="5138142"/>
            <a:ext cx="3893939" cy="725805"/>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Focus audits on accounts flagged by the model.</a:t>
            </a:r>
            <a:endParaRPr lang="en-US" sz="1750" dirty="0"/>
          </a:p>
        </p:txBody>
      </p:sp>
      <p:pic>
        <p:nvPicPr>
          <p:cNvPr id="6" name="Image 1" descr="preencoded.png">    </p:cNvPr>
          <p:cNvPicPr>
            <a:picLocks noChangeAspect="1"/>
          </p:cNvPicPr>
          <p:nvPr/>
        </p:nvPicPr>
        <p:blipFill>
          <a:blip r:embed="rId2"/>
          <a:stretch>
            <a:fillRect/>
          </a:stretch>
        </p:blipFill>
        <p:spPr>
          <a:xfrm>
            <a:off x="5141357" y="3159323"/>
            <a:ext cx="4347567" cy="907256"/>
          </a:xfrm>
          <a:prstGeom prst="rect">
            <a:avLst/>
          </a:prstGeom>
        </p:spPr>
      </p:pic>
      <p:sp>
        <p:nvSpPr>
          <p:cNvPr id="7" name="Text 3"/>
          <p:cNvSpPr/>
          <p:nvPr/>
        </p:nvSpPr>
        <p:spPr>
          <a:xfrm>
            <a:off x="5368171" y="4293394"/>
            <a:ext cx="3893939" cy="708660"/>
          </a:xfrm>
          <a:prstGeom prst="rect">
            <a:avLst/>
          </a:prstGeom>
          <a:noFill/>
          <a:ln/>
        </p:spPr>
        <p:txBody>
          <a:bodyPr wrap="square" lIns="0" tIns="0" rIns="0" bIns="0" rtlCol="0" anchor="t"/>
          <a:lstStyle/>
          <a:p>
            <a:pPr algn="l" indent="0" marL="0">
              <a:lnSpc>
                <a:spcPts val="2750"/>
              </a:lnSpc>
              <a:buNone/>
            </a:pPr>
            <a:r>
              <a:rPr lang="en-US" sz="2200" b="1" dirty="0">
                <a:solidFill>
                  <a:srgbClr val="CFD0D8"/>
                </a:solidFill>
                <a:latin typeface="Roboto Medium" pitchFamily="34" charset="0"/>
                <a:ea typeface="Roboto Medium" pitchFamily="34" charset="-122"/>
                <a:cs typeface="Roboto Medium" pitchFamily="34" charset="-120"/>
              </a:rPr>
              <a:t>Implement Real-Time Monitoring</a:t>
            </a:r>
            <a:endParaRPr lang="en-US" sz="2200" dirty="0"/>
          </a:p>
        </p:txBody>
      </p:sp>
      <p:sp>
        <p:nvSpPr>
          <p:cNvPr id="8" name="Text 4"/>
          <p:cNvSpPr/>
          <p:nvPr/>
        </p:nvSpPr>
        <p:spPr>
          <a:xfrm>
            <a:off x="5368171" y="5138142"/>
            <a:ext cx="3893939" cy="725805"/>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Set up alerts for suspicious usage patterns.</a:t>
            </a:r>
            <a:endParaRPr lang="en-US" sz="1750" dirty="0"/>
          </a:p>
        </p:txBody>
      </p:sp>
      <p:pic>
        <p:nvPicPr>
          <p:cNvPr id="9" name="Image 2" descr="preencoded.png">    </p:cNvPr>
          <p:cNvPicPr>
            <a:picLocks noChangeAspect="1"/>
          </p:cNvPicPr>
          <p:nvPr/>
        </p:nvPicPr>
        <p:blipFill>
          <a:blip r:embed="rId3"/>
          <a:stretch>
            <a:fillRect/>
          </a:stretch>
        </p:blipFill>
        <p:spPr>
          <a:xfrm>
            <a:off x="9488924" y="3159323"/>
            <a:ext cx="4347567" cy="907256"/>
          </a:xfrm>
          <a:prstGeom prst="rect">
            <a:avLst/>
          </a:prstGeom>
        </p:spPr>
      </p:pic>
      <p:sp>
        <p:nvSpPr>
          <p:cNvPr id="10" name="Text 5"/>
          <p:cNvSpPr/>
          <p:nvPr/>
        </p:nvSpPr>
        <p:spPr>
          <a:xfrm>
            <a:off x="9715738" y="4293394"/>
            <a:ext cx="3893939" cy="708660"/>
          </a:xfrm>
          <a:prstGeom prst="rect">
            <a:avLst/>
          </a:prstGeom>
          <a:noFill/>
          <a:ln/>
        </p:spPr>
        <p:txBody>
          <a:bodyPr wrap="square" lIns="0" tIns="0" rIns="0" bIns="0" rtlCol="0" anchor="t"/>
          <a:lstStyle/>
          <a:p>
            <a:pPr algn="l" indent="0" marL="0">
              <a:lnSpc>
                <a:spcPts val="2750"/>
              </a:lnSpc>
              <a:buNone/>
            </a:pPr>
            <a:r>
              <a:rPr lang="en-US" sz="2200" b="1" dirty="0">
                <a:solidFill>
                  <a:srgbClr val="CFD0D8"/>
                </a:solidFill>
                <a:latin typeface="Roboto Medium" pitchFamily="34" charset="0"/>
                <a:ea typeface="Roboto Medium" pitchFamily="34" charset="-122"/>
                <a:cs typeface="Roboto Medium" pitchFamily="34" charset="-120"/>
              </a:rPr>
              <a:t>Update Detection Models Regularly</a:t>
            </a:r>
            <a:endParaRPr lang="en-US" sz="2200" dirty="0"/>
          </a:p>
        </p:txBody>
      </p:sp>
      <p:sp>
        <p:nvSpPr>
          <p:cNvPr id="11" name="Text 6"/>
          <p:cNvSpPr/>
          <p:nvPr/>
        </p:nvSpPr>
        <p:spPr>
          <a:xfrm>
            <a:off x="9715738" y="5138142"/>
            <a:ext cx="3893939" cy="725805"/>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Retrain and improve models as new data becomes available.</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14</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2025-08-01T13:32:39Z</dcterms:created>
  <dcterms:modified xsi:type="dcterms:W3CDTF">2025-08-01T13:32:39Z</dcterms:modified>
</cp:coreProperties>
</file>